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6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7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8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2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5"/>
  </p:notesMasterIdLst>
  <p:sldIdLst>
    <p:sldId id="412" r:id="rId2"/>
    <p:sldId id="409" r:id="rId3"/>
    <p:sldId id="411" r:id="rId4"/>
    <p:sldId id="413" r:id="rId5"/>
    <p:sldId id="942" r:id="rId6"/>
    <p:sldId id="410" r:id="rId7"/>
    <p:sldId id="533" r:id="rId8"/>
    <p:sldId id="421" r:id="rId9"/>
    <p:sldId id="422" r:id="rId10"/>
    <p:sldId id="423" r:id="rId11"/>
    <p:sldId id="429" r:id="rId12"/>
    <p:sldId id="430" r:id="rId13"/>
    <p:sldId id="588" r:id="rId14"/>
    <p:sldId id="891" r:id="rId15"/>
    <p:sldId id="893" r:id="rId16"/>
    <p:sldId id="438" r:id="rId17"/>
    <p:sldId id="590" r:id="rId18"/>
    <p:sldId id="591" r:id="rId19"/>
    <p:sldId id="592" r:id="rId20"/>
    <p:sldId id="439" r:id="rId21"/>
    <p:sldId id="440" r:id="rId22"/>
    <p:sldId id="593" r:id="rId23"/>
    <p:sldId id="595" r:id="rId24"/>
    <p:sldId id="596" r:id="rId25"/>
    <p:sldId id="443" r:id="rId26"/>
    <p:sldId id="597" r:id="rId27"/>
    <p:sldId id="444" r:id="rId28"/>
    <p:sldId id="646" r:id="rId29"/>
    <p:sldId id="639" r:id="rId30"/>
    <p:sldId id="648" r:id="rId31"/>
    <p:sldId id="694" r:id="rId32"/>
    <p:sldId id="695" r:id="rId33"/>
    <p:sldId id="643" r:id="rId34"/>
    <p:sldId id="644" r:id="rId35"/>
    <p:sldId id="737" r:id="rId36"/>
    <p:sldId id="815" r:id="rId37"/>
    <p:sldId id="647" r:id="rId38"/>
    <p:sldId id="816" r:id="rId39"/>
    <p:sldId id="598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779" r:id="rId49"/>
    <p:sldId id="780" r:id="rId50"/>
    <p:sldId id="781" r:id="rId51"/>
    <p:sldId id="782" r:id="rId52"/>
    <p:sldId id="445" r:id="rId53"/>
    <p:sldId id="496" r:id="rId54"/>
    <p:sldId id="500" r:id="rId55"/>
    <p:sldId id="499" r:id="rId56"/>
    <p:sldId id="471" r:id="rId57"/>
    <p:sldId id="481" r:id="rId58"/>
    <p:sldId id="863" r:id="rId59"/>
    <p:sldId id="480" r:id="rId60"/>
    <p:sldId id="741" r:id="rId61"/>
    <p:sldId id="742" r:id="rId62"/>
    <p:sldId id="504" r:id="rId63"/>
    <p:sldId id="783" r:id="rId64"/>
  </p:sldIdLst>
  <p:sldSz cx="12192000" cy="6858000"/>
  <p:notesSz cx="6858000" cy="9144000"/>
  <p:embeddedFontLst>
    <p:embeddedFont>
      <p:font typeface="方正大黑简体" panose="02000000000000000000" pitchFamily="2" charset="-122"/>
      <p:regular r:id="rId66"/>
    </p:embeddedFont>
    <p:embeddedFont>
      <p:font typeface="方正大魏体简体" panose="02000000000000000000" pitchFamily="2" charset="-122"/>
      <p:regular r:id="rId67"/>
    </p:embeddedFont>
    <p:embeddedFont>
      <p:font typeface="方正清楷 简" panose="02000500000000000000" pitchFamily="2" charset="-122"/>
      <p:regular r:id="rId68"/>
    </p:embeddedFont>
    <p:embeddedFont>
      <p:font typeface="方正清刻本悦宋简体" panose="02000000000000000000" pitchFamily="2" charset="-122"/>
      <p:regular r:id="rId69"/>
    </p:embeddedFont>
    <p:embeddedFont>
      <p:font typeface="汉仪大黑简" panose="02010600000101010101" pitchFamily="2" charset="-122"/>
      <p:regular r:id="rId70"/>
    </p:embeddedFont>
    <p:embeddedFont>
      <p:font typeface="喵喵喵" panose="02010600010101010101" pitchFamily="2" charset="-122"/>
      <p:regular r:id="rId71"/>
    </p:embeddedFont>
    <p:embeddedFont>
      <p:font typeface="宋体" panose="02010600030101010101" pitchFamily="2" charset="-122"/>
      <p:regular r:id="rId72"/>
    </p:embeddedFont>
    <p:embeddedFont>
      <p:font typeface="等线" panose="02010600030101010101" pitchFamily="2" charset="-122"/>
      <p:regular r:id="rId73"/>
      <p:bold r:id="rId74"/>
    </p:embeddedFont>
    <p:embeddedFont>
      <p:font typeface="黑体" panose="02010609060101010101" pitchFamily="49" charset="-122"/>
      <p:regular r:id="rId75"/>
    </p:embeddedFont>
    <p:embeddedFont>
      <p:font typeface="楷体" panose="02010609060101010101" pitchFamily="49" charset="-122"/>
      <p:regular r:id="rId76"/>
    </p:embeddedFont>
    <p:embeddedFont>
      <p:font typeface="微软雅黑" panose="020B0503020204020204" pitchFamily="34" charset="-122"/>
      <p:regular r:id="rId77"/>
      <p:bold r:id="rId78"/>
    </p:embeddedFont>
    <p:embeddedFont>
      <p:font typeface="Arial Rounded MT Bold" panose="020F0704030504030204" pitchFamily="34" charset="0"/>
      <p:regular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onsolas" panose="020B0609020204030204" pitchFamily="49" charset="0"/>
      <p:regular r:id="rId84"/>
      <p:bold r:id="rId85"/>
      <p:italic r:id="rId86"/>
      <p:boldItalic r:id="rId87"/>
    </p:embeddedFont>
    <p:embeddedFont>
      <p:font typeface="Franklin Gothic Medium" panose="020B0603020102020204" pitchFamily="34" charset="0"/>
      <p:regular r:id="rId88"/>
      <p:italic r:id="rId8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8">
          <p15:clr>
            <a:srgbClr val="A4A3A4"/>
          </p15:clr>
        </p15:guide>
        <p15:guide id="2" pos="3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55"/>
    <a:srgbClr val="FFFFFF"/>
    <a:srgbClr val="D2DDF5"/>
    <a:srgbClr val="CD3132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84" y="296"/>
      </p:cViewPr>
      <p:guideLst>
        <p:guide orient="horz" pos="2288"/>
        <p:guide pos="375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font" Target="fonts/font2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本题其实就是要在数组中查找一个特定数值所在的位置。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不妨按顺序从数组的第一个位置开始向后找，一直找到最后一个位置。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本题其实就是要在数组中查找一个特定数值所在的位置。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不妨按顺序从数组的第一个位置开始向后找，一直找到最后一个位置。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本题其实就是要在数组中查找一个特定数值所在的位置。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不妨按顺序从数组的第一个位置开始向后找，一直找到最后一个位置。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59D9C70D-B7C8-466D-B87C-22D855EF72C6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2023/7/13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0F9045BA-9AC9-4435-A9A0-D822685BA71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: 圆角 4"/>
          <p:cNvSpPr/>
          <p:nvPr userDrawn="1"/>
        </p:nvSpPr>
        <p:spPr>
          <a:xfrm>
            <a:off x="231775" y="267970"/>
            <a:ext cx="11728450" cy="645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4105" y="6205220"/>
            <a:ext cx="506095" cy="53594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9145905" y="6342380"/>
            <a:ext cx="2787650" cy="39878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JSOI2021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冬令营入门班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11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日期占位符 1"/>
          <p:cNvSpPr>
            <a:spLocks noGrp="1"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95E7A7-11F8-4A40-B80B-3247C66696FB}" type="datetimeFigureOut">
              <a:rPr lang="zh-CN" altLang="en-US" smtClean="0"/>
              <a:t>2023/7/13</a:t>
            </a:fld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0052DD-F6F9-465E-8DF5-2F6101F2632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: 圆角 4"/>
          <p:cNvSpPr/>
          <p:nvPr userDrawn="1"/>
        </p:nvSpPr>
        <p:spPr>
          <a:xfrm>
            <a:off x="231775" y="267970"/>
            <a:ext cx="11728450" cy="6453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14105" y="6205220"/>
            <a:ext cx="506095" cy="53594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9145905" y="6342380"/>
            <a:ext cx="2787650" cy="39878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JSOI2021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0000101010101" charset="-122"/>
                <a:ea typeface="汉仪大黑简" panose="02010600000101010101" charset="-122"/>
                <a:cs typeface="汉仪大黑简" panose="02010600000101010101" charset="-122"/>
                <a:sym typeface="+mn-ea"/>
              </a:rPr>
              <a:t>冬令营入门班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0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hyperlink" Target="&#20363;&#39064;&#31243;&#24207;/&#26000;&#27874;&#37027;&#22865;&#25968;&#21015;.cpp" TargetMode="Externa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26000;&#27874;&#37027;&#22865;&#25968;&#21015;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9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57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56.xml"/><Relationship Id="rId9" Type="http://schemas.openxmlformats.org/officeDocument/2006/relationships/tags" Target="../tags/tag6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10.jpeg"/><Relationship Id="rId5" Type="http://schemas.openxmlformats.org/officeDocument/2006/relationships/tags" Target="../tags/tag66.xml"/><Relationship Id="rId10" Type="http://schemas.openxmlformats.org/officeDocument/2006/relationships/hyperlink" Target="&#20363;&#39064;&#31243;&#24207;/&#26368;&#32654;&#21619;&#30340;&#33529;&#26524;_&#20108;&#20998;&#26597;&#35810;.cpp" TargetMode="External"/><Relationship Id="rId4" Type="http://schemas.openxmlformats.org/officeDocument/2006/relationships/tags" Target="../tags/tag65.xml"/><Relationship Id="rId9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0.jpeg"/><Relationship Id="rId5" Type="http://schemas.openxmlformats.org/officeDocument/2006/relationships/hyperlink" Target="&#20363;&#39064;&#31243;&#24207;/&#32479;&#35745;&#33529;&#26524;&#25968;.cpp" TargetMode="Externa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25968;&#32452;&#30340;&#21024;&#38500;1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&#20363;&#39064;&#31243;&#24207;/&#25968;&#32452;&#30340;&#21024;&#38500;1.cpp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25968;&#32452;&#30340;&#21024;&#38500;2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4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25968;&#32452;&#30340;&#21024;&#38500;2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4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25968;&#32452;&#30340;&#25554;&#20837;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4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&#20363;&#39064;&#31243;&#24207;/&#25968;&#32452;&#30340;&#25554;&#20837;.cpp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25968;&#32452;&#30340;&#25554;&#20837;.c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25299;&#23637;&#20803;&#32032;&#25554;&#20837;&#26377;&#24207;&#25968;&#32452;_1.c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36873;&#25321;&#25490;&#24207;_&#25913;&#36827;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5" Type="http://schemas.openxmlformats.org/officeDocument/2006/relationships/image" Target="../media/image10.jpeg"/><Relationship Id="rId4" Type="http://schemas.openxmlformats.org/officeDocument/2006/relationships/hyperlink" Target="&#20363;&#39064;&#31243;&#24207;/&#36873;&#25321;&#25490;&#24207;_&#25913;&#36827;&#21069;.cpp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20882;&#27873;&#25490;&#24207;_&#25913;&#36827;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Relationship Id="rId5" Type="http://schemas.openxmlformats.org/officeDocument/2006/relationships/image" Target="../media/image10.jpeg"/><Relationship Id="rId4" Type="http://schemas.openxmlformats.org/officeDocument/2006/relationships/hyperlink" Target="&#20363;&#39064;&#31243;&#24207;/&#20882;&#27873;&#25490;&#24207;_&#25913;&#36827;&#21069;.cpp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10.jpeg"/><Relationship Id="rId4" Type="http://schemas.openxmlformats.org/officeDocument/2006/relationships/hyperlink" Target="&#20363;&#39064;&#31243;&#24207;/&#25104;&#32489;&#35760;&#24405;.cpp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25554;&#20837;&#25490;&#24207;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Relationship Id="rId4" Type="http://schemas.openxmlformats.org/officeDocument/2006/relationships/image" Target="../media/image1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25972;&#29702;&#33529;&#26524;2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Relationship Id="rId4" Type="http://schemas.openxmlformats.org/officeDocument/2006/relationships/image" Target="../media/image1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25972;&#29702;&#33529;&#26524;2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4" Type="http://schemas.openxmlformats.org/officeDocument/2006/relationships/image" Target="../media/image1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36827;&#21046;&#36716;&#25442;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Relationship Id="rId4" Type="http://schemas.openxmlformats.org/officeDocument/2006/relationships/image" Target="../media/image1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&#20363;&#39064;&#31243;&#24207;/&#36827;&#21046;&#36716;&#25442;.cpp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Relationship Id="rId5" Type="http://schemas.openxmlformats.org/officeDocument/2006/relationships/image" Target="../media/image15.png"/><Relationship Id="rId4" Type="http://schemas.openxmlformats.org/officeDocument/2006/relationships/image" Target="../media/image10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10.jpeg"/><Relationship Id="rId4" Type="http://schemas.openxmlformats.org/officeDocument/2006/relationships/image" Target="../media/image17.jpeg"/><Relationship Id="rId9" Type="http://schemas.openxmlformats.org/officeDocument/2006/relationships/hyperlink" Target="&#20363;&#39064;&#31243;&#24207;/&#29492;&#23376;&#36873;&#22823;&#29579;.c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jpe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tags" Target="../tags/tag121.xml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tags" Target="../tags/tag120.xml"/><Relationship Id="rId2" Type="http://schemas.openxmlformats.org/officeDocument/2006/relationships/tags" Target="../tags/tag105.xml"/><Relationship Id="rId16" Type="http://schemas.openxmlformats.org/officeDocument/2006/relationships/tags" Target="../tags/tag119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5" Type="http://schemas.openxmlformats.org/officeDocument/2006/relationships/tags" Target="../tags/tag108.xml"/><Relationship Id="rId15" Type="http://schemas.openxmlformats.org/officeDocument/2006/relationships/tags" Target="../tags/tag118.xml"/><Relationship Id="rId10" Type="http://schemas.openxmlformats.org/officeDocument/2006/relationships/tags" Target="../tags/tag113.xml"/><Relationship Id="rId19" Type="http://schemas.openxmlformats.org/officeDocument/2006/relationships/tags" Target="../tags/tag122.xml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tags" Target="../tags/tag1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5" name="内容占位符 253954"/>
          <p:cNvSpPr>
            <a:spLocks noGrp="1"/>
          </p:cNvSpPr>
          <p:nvPr>
            <p:ph idx="1"/>
          </p:nvPr>
        </p:nvSpPr>
        <p:spPr>
          <a:xfrm>
            <a:off x="804545" y="2213610"/>
            <a:ext cx="10582910" cy="2573020"/>
          </a:xfrm>
        </p:spPr>
        <p:txBody>
          <a:bodyPr vert="horz" lIns="91440" tIns="45720" rIns="91440" bIns="45720" anchor="t">
            <a:noAutofit/>
          </a:bodyPr>
          <a:lstStyle/>
          <a:p>
            <a:pPr algn="l">
              <a:lnSpc>
                <a:spcPct val="130000"/>
              </a:lnSpc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      </a:t>
            </a:r>
            <a:r>
              <a:rPr lang="zh-CN" altLang="en-US" sz="2800" b="1" dirty="0">
                <a:solidFill>
                  <a:schemeClr val="tx1"/>
                </a:solidFill>
              </a:rPr>
              <a:t>春暖大地、阳光明媚，来自不同地域的牛牛们来到青青草原参加盛大的牛族运动会。运动会将使用计算机系统来处理比赛成绩，村长将这个任务交给了朋朋，这可急坏了朋朋，怎么将所有运动员的成绩都保存下来呢？</a:t>
            </a:r>
          </a:p>
        </p:txBody>
      </p:sp>
      <p:sp>
        <p:nvSpPr>
          <p:cNvPr id="4099" name="矩形 253955"/>
          <p:cNvSpPr/>
          <p:nvPr/>
        </p:nvSpPr>
        <p:spPr>
          <a:xfrm>
            <a:off x="2939415" y="1080126"/>
            <a:ext cx="4844415" cy="890905"/>
          </a:xfrm>
          <a:prstGeom prst="rect">
            <a:avLst/>
          </a:prstGeom>
        </p:spPr>
        <p:txBody>
          <a:bodyPr wrap="none" fromWordArt="1">
            <a:prstTxWarp prst="textTriangle">
              <a:avLst>
                <a:gd name="adj" fmla="val 17747"/>
              </a:avLst>
            </a:prstTxWarp>
            <a:normAutofit fontScale="87500" lnSpcReduction="10000"/>
            <a:scene3d>
              <a:camera prst="orthographicFront"/>
              <a:lightRig rig="threePt" dir="t"/>
            </a:scene3d>
          </a:bodyPr>
          <a:lstStyle/>
          <a:p>
            <a:pPr algn="ctr" fontAlgn="auto"/>
            <a:r>
              <a:rPr lang="zh-CN" altLang="en-US" sz="6000" strike="noStrike" noProof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叶根友刀锋黑草" panose="02010601030101010101" charset="-122"/>
                <a:ea typeface="叶根友刀锋黑草" panose="02010601030101010101" charset="-122"/>
                <a:cs typeface="+mn-cs"/>
              </a:rPr>
              <a:t>牛牛运动会</a:t>
            </a:r>
          </a:p>
        </p:txBody>
      </p:sp>
      <p:pic>
        <p:nvPicPr>
          <p:cNvPr id="27654" name="图片 1" descr="u=914336225,2222520676&amp;fm=26&amp;gp=0"/>
          <p:cNvPicPr>
            <a:picLocks noChangeAspect="1"/>
          </p:cNvPicPr>
          <p:nvPr/>
        </p:nvPicPr>
        <p:blipFill>
          <a:blip r:embed="rId3"/>
          <a:srcRect l="7573" t="2919" r="3787" b="3508"/>
          <a:stretch>
            <a:fillRect/>
          </a:stretch>
        </p:blipFill>
        <p:spPr>
          <a:xfrm>
            <a:off x="1528445" y="885190"/>
            <a:ext cx="1031875" cy="1085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剪去对角的矩形 4"/>
          <p:cNvSpPr/>
          <p:nvPr/>
        </p:nvSpPr>
        <p:spPr>
          <a:xfrm>
            <a:off x="214630" y="243205"/>
            <a:ext cx="161417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/>
              <a:t>引入</a:t>
            </a:r>
          </a:p>
        </p:txBody>
      </p:sp>
      <p:pic>
        <p:nvPicPr>
          <p:cNvPr id="7" name="图片 6" descr="牛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4010" y="5151120"/>
            <a:ext cx="912495" cy="912495"/>
          </a:xfrm>
          <a:prstGeom prst="rect">
            <a:avLst/>
          </a:prstGeom>
        </p:spPr>
      </p:pic>
      <p:pic>
        <p:nvPicPr>
          <p:cNvPr id="8" name="图片 7" descr="牛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720" y="5253355"/>
            <a:ext cx="567055" cy="789940"/>
          </a:xfrm>
          <a:prstGeom prst="rect">
            <a:avLst/>
          </a:prstGeom>
        </p:spPr>
      </p:pic>
      <p:pic>
        <p:nvPicPr>
          <p:cNvPr id="10" name="图片 9" descr="牛4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6795" y="5345430"/>
            <a:ext cx="491490" cy="657860"/>
          </a:xfrm>
          <a:prstGeom prst="rect">
            <a:avLst/>
          </a:prstGeom>
        </p:spPr>
      </p:pic>
      <p:pic>
        <p:nvPicPr>
          <p:cNvPr id="12" name="图片 11" descr="牛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7250" y="5172075"/>
            <a:ext cx="838835" cy="768985"/>
          </a:xfrm>
          <a:prstGeom prst="rect">
            <a:avLst/>
          </a:prstGeom>
        </p:spPr>
      </p:pic>
      <p:pic>
        <p:nvPicPr>
          <p:cNvPr id="13" name="图片 12" descr="牛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3155" y="822960"/>
            <a:ext cx="2009140" cy="1332865"/>
          </a:xfrm>
          <a:prstGeom prst="rect">
            <a:avLst/>
          </a:prstGeom>
        </p:spPr>
      </p:pic>
      <p:pic>
        <p:nvPicPr>
          <p:cNvPr id="14" name="图片 13" descr="牛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6030" y="5172075"/>
            <a:ext cx="871220" cy="871220"/>
          </a:xfrm>
          <a:prstGeom prst="rect">
            <a:avLst/>
          </a:prstGeom>
        </p:spPr>
      </p:pic>
      <p:pic>
        <p:nvPicPr>
          <p:cNvPr id="16" name="图片 15" descr="牛10"/>
          <p:cNvPicPr>
            <a:picLocks noChangeAspect="1"/>
          </p:cNvPicPr>
          <p:nvPr/>
        </p:nvPicPr>
        <p:blipFill>
          <a:blip r:embed="rId10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23793" r="35535" b="4183"/>
          <a:stretch>
            <a:fillRect/>
          </a:stretch>
        </p:blipFill>
        <p:spPr>
          <a:xfrm>
            <a:off x="2660650" y="5264150"/>
            <a:ext cx="610235" cy="739140"/>
          </a:xfrm>
          <a:prstGeom prst="rect">
            <a:avLst/>
          </a:prstGeom>
        </p:spPr>
      </p:pic>
      <p:pic>
        <p:nvPicPr>
          <p:cNvPr id="2" name="图片 1" descr="牛00"/>
          <p:cNvPicPr>
            <a:picLocks noChangeAspect="1"/>
          </p:cNvPicPr>
          <p:nvPr/>
        </p:nvPicPr>
        <p:blipFill>
          <a:blip r:embed="rId1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3830" y="4946015"/>
            <a:ext cx="1097280" cy="9950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52460" y="3952240"/>
            <a:ext cx="20129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72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数组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376999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5147310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l"/>
            <a:r>
              <a:rPr lang="zh-CN" altLang="en-US" sz="36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一维数组的赋值</a:t>
            </a:r>
            <a:endParaRPr lang="zh-CN" altLang="en-US" sz="36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5180" y="906780"/>
            <a:ext cx="47428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>
                <a:latin typeface="宋体" panose="02010600030101010101" pitchFamily="2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800" b="1">
                <a:latin typeface="宋体" panose="02010600030101010101" pitchFamily="2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、用库函数</a:t>
            </a: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memset</a:t>
            </a:r>
            <a:r>
              <a:rPr lang="zh-CN" altLang="en-US" sz="2800" b="1">
                <a:latin typeface="宋体" panose="02010600030101010101" pitchFamily="2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赋值</a:t>
            </a:r>
            <a:endParaRPr lang="zh-CN" altLang="en-US" sz="2800" b="1" dirty="0">
              <a:latin typeface="宋体" panose="02010600030101010101" pitchFamily="2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76220" y="3199130"/>
            <a:ext cx="8001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  <a:sym typeface="+mn-ea"/>
              </a:rPr>
              <a:t>给数组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a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所有元素赋值为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-1,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补码为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(11111111)</a:t>
            </a:r>
            <a:r>
              <a:rPr lang="en-US" altLang="zh-CN" sz="2400" b="1" baseline="-25000">
                <a:solidFill>
                  <a:srgbClr val="C00000"/>
                </a:solidFill>
                <a:sym typeface="+mn-ea"/>
              </a:rPr>
              <a:t>2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, 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即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-1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172710" y="1506220"/>
            <a:ext cx="3924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srgbClr val="C00000"/>
                </a:solidFill>
              </a:rPr>
              <a:t>将数组</a:t>
            </a:r>
            <a:r>
              <a:rPr lang="en-US" altLang="zh-CN" sz="2400" b="1">
                <a:solidFill>
                  <a:srgbClr val="C00000"/>
                </a:solidFill>
              </a:rPr>
              <a:t>a</a:t>
            </a:r>
            <a:r>
              <a:rPr lang="zh-CN" altLang="en-US" sz="2400" b="1">
                <a:solidFill>
                  <a:srgbClr val="C00000"/>
                </a:solidFill>
              </a:rPr>
              <a:t>中所有元素赋值为</a:t>
            </a:r>
            <a:r>
              <a:rPr lang="en-US" altLang="zh-CN" sz="2400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09700" y="2256155"/>
            <a:ext cx="38550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altLang="zh-CN" sz="2800">
                <a:sym typeface="+mn-ea"/>
              </a:rPr>
              <a:t>memset(a,-1,sizeof(a));</a:t>
            </a:r>
            <a:endParaRPr lang="en-US" altLang="zh-CN" sz="2800" b="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23035" y="1475105"/>
            <a:ext cx="37369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US" altLang="zh-CN" sz="2800">
                <a:sym typeface="+mn-ea"/>
              </a:rPr>
              <a:t>memset(a,0,sizeof(a));</a:t>
            </a:r>
            <a:endParaRPr lang="en-US" altLang="zh-CN" sz="2800" b="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376999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5147310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l"/>
            <a:r>
              <a:rPr lang="zh-CN" altLang="en-US" sz="36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一维数组的赋值</a:t>
            </a:r>
            <a:endParaRPr lang="zh-CN" altLang="en-US" sz="36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5180" y="906780"/>
            <a:ext cx="933640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>
                <a:latin typeface="宋体" panose="02010600030101010101" pitchFamily="2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800" b="1">
                <a:latin typeface="宋体" panose="02010600030101010101" pitchFamily="2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、用输入语句或赋值语句结合循环语句逐个赋值</a:t>
            </a:r>
            <a:endParaRPr lang="zh-CN" altLang="en-US" sz="2800" b="1" dirty="0">
              <a:latin typeface="宋体" panose="02010600030101010101" pitchFamily="2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4430" y="3075305"/>
            <a:ext cx="8987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C00000"/>
                </a:solidFill>
              </a:rPr>
              <a:t>数组元素输出时，也只能逐个输出，往往结合循环语句实现。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71905" y="1482725"/>
            <a:ext cx="4620895" cy="177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/>
              <a:t>int a[10];</a:t>
            </a:r>
          </a:p>
          <a:p>
            <a:pPr>
              <a:lnSpc>
                <a:spcPct val="100000"/>
              </a:lnSpc>
            </a:pPr>
            <a:r>
              <a:rPr lang="en-US" sz="2800" b="1"/>
              <a:t>for (int i=0;i&lt;10;i++)</a:t>
            </a:r>
          </a:p>
          <a:p>
            <a:pPr>
              <a:lnSpc>
                <a:spcPct val="100000"/>
              </a:lnSpc>
            </a:pPr>
            <a:r>
              <a:rPr lang="en-US" sz="2800" b="1"/>
              <a:t>	cin&gt;&gt;a[i];    </a:t>
            </a:r>
            <a:r>
              <a:rPr lang="en-US" altLang="zh-CN" sz="2800" b="1"/>
              <a:t>/  a[i]=i;</a:t>
            </a:r>
            <a:endParaRPr lang="en-US" sz="2800" b="1"/>
          </a:p>
          <a:p>
            <a:pPr>
              <a:lnSpc>
                <a:spcPct val="90000"/>
              </a:lnSpc>
            </a:pPr>
            <a:endParaRPr 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1846580" y="3740150"/>
            <a:ext cx="3481705" cy="1038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800" b="1">
                <a:sym typeface="+mn-ea"/>
              </a:rPr>
              <a:t>for (int i=0;i&lt;10;i++)</a:t>
            </a:r>
            <a:endParaRPr lang="en-US" sz="2800" b="1"/>
          </a:p>
          <a:p>
            <a:pPr algn="l">
              <a:lnSpc>
                <a:spcPct val="110000"/>
              </a:lnSpc>
            </a:pPr>
            <a:r>
              <a:rPr lang="en-US" sz="2800" b="1">
                <a:sym typeface="+mn-ea"/>
              </a:rPr>
              <a:t>	cout&lt;&lt;a[i];</a:t>
            </a:r>
            <a:endParaRPr lang="en-US" altLang="en-US" sz="28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44361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7375" y="199390"/>
            <a:ext cx="395478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斐波那契数列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63575" y="1355725"/>
            <a:ext cx="6685915" cy="3241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     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斐波那契数列指的是这样一个数列：</a:t>
            </a: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0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、</a:t>
            </a: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1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、</a:t>
            </a: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1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、</a:t>
            </a: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2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、</a:t>
            </a: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3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、</a:t>
            </a: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5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、</a:t>
            </a: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8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、</a:t>
            </a: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13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、</a:t>
            </a: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21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、</a:t>
            </a: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........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求数列的前</a:t>
            </a:r>
            <a:r>
              <a:rPr lang="en-US" altLang="zh-CN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20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项并按</a:t>
            </a:r>
            <a:r>
              <a:rPr lang="zh-CN" altLang="en-US" sz="3200">
                <a:solidFill>
                  <a:srgbClr val="C00000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从大到小</a:t>
            </a:r>
            <a:r>
              <a:rPr lang="zh-CN" altLang="en-US" sz="32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的顺序输出。</a:t>
            </a:r>
          </a:p>
        </p:txBody>
      </p:sp>
      <p:graphicFrame>
        <p:nvGraphicFramePr>
          <p:cNvPr id="43" name="表格 42"/>
          <p:cNvGraphicFramePr/>
          <p:nvPr>
            <p:custDataLst>
              <p:tags r:id="rId2"/>
            </p:custDataLst>
          </p:nvPr>
        </p:nvGraphicFramePr>
        <p:xfrm>
          <a:off x="9360535" y="906780"/>
          <a:ext cx="1608455" cy="523875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08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/>
          <p:nvPr>
            <p:custDataLst>
              <p:tags r:id="rId3"/>
            </p:custDataLst>
          </p:nvPr>
        </p:nvGraphicFramePr>
        <p:xfrm>
          <a:off x="10968990" y="938530"/>
          <a:ext cx="475615" cy="5207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5" name="文本框 44"/>
          <p:cNvSpPr txBox="1"/>
          <p:nvPr/>
        </p:nvSpPr>
        <p:spPr>
          <a:xfrm>
            <a:off x="8957310" y="938530"/>
            <a:ext cx="403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a</a:t>
            </a:r>
          </a:p>
        </p:txBody>
      </p:sp>
      <p:graphicFrame>
        <p:nvGraphicFramePr>
          <p:cNvPr id="46" name="表格 45"/>
          <p:cNvGraphicFramePr/>
          <p:nvPr>
            <p:custDataLst>
              <p:tags r:id="rId4"/>
            </p:custDataLst>
          </p:nvPr>
        </p:nvGraphicFramePr>
        <p:xfrm>
          <a:off x="9794240" y="954405"/>
          <a:ext cx="885190" cy="5175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13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34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44361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9360535" y="906780"/>
          <a:ext cx="1608455" cy="523875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08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0968990" y="938530"/>
          <a:ext cx="475615" cy="5207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957310" y="938530"/>
            <a:ext cx="403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a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4"/>
            </p:custDataLst>
          </p:nvPr>
        </p:nvGraphicFramePr>
        <p:xfrm>
          <a:off x="9794240" y="954405"/>
          <a:ext cx="885190" cy="5175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13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/>
                        <a:t>34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3" name="圆角矩形 32"/>
          <p:cNvSpPr/>
          <p:nvPr/>
        </p:nvSpPr>
        <p:spPr>
          <a:xfrm>
            <a:off x="696595" y="1522095"/>
            <a:ext cx="6254750" cy="384111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37870" y="1717040"/>
            <a:ext cx="5511800" cy="31921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>
              <a:lnSpc>
                <a:spcPct val="180000"/>
              </a:lnSpc>
            </a:pPr>
            <a:r>
              <a:rPr lang="en-US" altLang="zh-CN" sz="28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     </a:t>
            </a:r>
            <a:r>
              <a:rPr lang="en-US" sz="28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1 .</a:t>
            </a:r>
            <a:r>
              <a:rPr lang="zh-CN" altLang="en-US" sz="28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数组如何定义</a:t>
            </a:r>
          </a:p>
          <a:p>
            <a:pPr>
              <a:lnSpc>
                <a:spcPct val="180000"/>
              </a:lnSpc>
            </a:pPr>
            <a:r>
              <a:rPr lang="zh-CN" altLang="en-US" sz="28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     </a:t>
            </a:r>
            <a:r>
              <a:rPr lang="en-US" altLang="zh-CN" sz="28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2.</a:t>
            </a:r>
            <a:r>
              <a:rPr lang="zh-CN" altLang="en-US" sz="28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每项之间有何规律？</a:t>
            </a:r>
          </a:p>
          <a:p>
            <a:pPr>
              <a:lnSpc>
                <a:spcPct val="180000"/>
              </a:lnSpc>
            </a:pPr>
            <a:r>
              <a:rPr lang="zh-CN" altLang="en-US" sz="28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     </a:t>
            </a:r>
            <a:r>
              <a:rPr lang="en-US" altLang="zh-CN" sz="28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3.</a:t>
            </a:r>
            <a:r>
              <a:rPr lang="zh-CN" altLang="en-US" sz="28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根据规律建立模型</a:t>
            </a:r>
          </a:p>
          <a:p>
            <a:pPr>
              <a:lnSpc>
                <a:spcPct val="180000"/>
              </a:lnSpc>
            </a:pPr>
            <a:r>
              <a:rPr lang="zh-CN" altLang="en-US" sz="28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     （循环体）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3812540" y="2034540"/>
            <a:ext cx="192278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>
                <a:ln>
                  <a:solidFill>
                    <a:srgbClr val="C0000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int  a[21];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304415" y="3114040"/>
            <a:ext cx="365125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ln>
                  <a:solidFill>
                    <a:srgbClr val="C0000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第三项的值是前两项之和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116580" y="4041140"/>
            <a:ext cx="3651250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>
                <a:ln>
                  <a:solidFill>
                    <a:srgbClr val="C0000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</a:rPr>
              <a:t>a[i]=a[i-1]+a[i-2]</a:t>
            </a:r>
          </a:p>
          <a:p>
            <a:endParaRPr lang="zh-CN" altLang="en-US" sz="2800">
              <a:ln>
                <a:solidFill>
                  <a:srgbClr val="C00000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970530" y="4537710"/>
            <a:ext cx="3514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n>
                  <a:solidFill>
                    <a:srgbClr val="C0000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（初始化</a:t>
            </a:r>
            <a:r>
              <a:rPr lang="en-US" altLang="zh-CN">
                <a:ln>
                  <a:solidFill>
                    <a:srgbClr val="C0000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a[1]=0 a[2]=1</a:t>
            </a:r>
            <a:r>
              <a:rPr lang="zh-CN" altLang="en-US">
                <a:ln>
                  <a:solidFill>
                    <a:srgbClr val="C0000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endParaRPr lang="zh-CN" altLang="en-US">
              <a:ln>
                <a:solidFill>
                  <a:srgbClr val="C00000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/>
          </a:p>
        </p:txBody>
      </p:sp>
      <p:pic>
        <p:nvPicPr>
          <p:cNvPr id="8" name="图片 7" descr="牛00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695" y="5941060"/>
            <a:ext cx="746760" cy="6775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87375" y="199390"/>
            <a:ext cx="395478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斐波那契数列</a:t>
            </a:r>
          </a:p>
        </p:txBody>
      </p:sp>
      <p:sp>
        <p:nvSpPr>
          <p:cNvPr id="12" name="矩形 11"/>
          <p:cNvSpPr/>
          <p:nvPr/>
        </p:nvSpPr>
        <p:spPr>
          <a:xfrm>
            <a:off x="972503" y="1169670"/>
            <a:ext cx="140779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大黑简体" panose="02000000000000000000" charset="-122"/>
                <a:ea typeface="方正大黑简体" panose="02000000000000000000" charset="-122"/>
              </a:rPr>
              <a:t>分析：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/>
      <p:bldP spid="35" grpId="0"/>
      <p:bldP spid="36" grpId="0"/>
      <p:bldP spid="37" grpId="0"/>
      <p:bldP spid="3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44361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9650" y="199390"/>
            <a:ext cx="746760" cy="6775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87375" y="199390"/>
            <a:ext cx="349758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喝醉的狱卒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9420" y="937260"/>
            <a:ext cx="11416665" cy="553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  <a:spcBef>
                <a:spcPts val="25"/>
              </a:spcBef>
              <a:spcAft>
                <a:spcPct val="0"/>
              </a:spcAft>
              <a:buNone/>
            </a:pP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在一所监狱里有一条长长的走廊，沿着走廊排列着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个牢房，编号为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到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。每个牢房有一个囚犯，而且牢房的门都是锁着的。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25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一天晚上，狱卒很无聊，于是他就玩起了一个人的游戏。第一轮，他喝了一口威士忌，然后沿着走廊，将所有牢房的门打开。第二轮，他又喝了一口威士忌，然后又沿着走廊，将所有编号为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的倍数的牢房锁上。第三轮，他再喝一口威士忌，再沿着走廊，视察所有编号为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的倍数的牢房，如果牢房是锁着的，他就把它打开；如果牢房是开着的，他就把它锁上。他如此玩了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轮后，喝下最后一口威士忌，醉倒了。当他醉倒后，一些犯人发现他们的牢房开着而且狱卒已经无能为力，他们立刻逃跑了。给出牢房的数目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，请你确认最多有可能有多少犯人逃出了监狱？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25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【输入格式】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25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输入文件仅一行，为一个正整数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n&lt;=10000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25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【输出格式】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25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输入文件仅一行一个整数，为最多逃跑的犯人数。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25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【输入样例】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25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5</a:t>
            </a:r>
            <a:endParaRPr lang="en-US" altLang="zh-CN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25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【输出样例】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  <a:spcBef>
                <a:spcPts val="25"/>
              </a:spcBef>
            </a:pP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2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44361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图片 7" descr="牛00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9650" y="199390"/>
            <a:ext cx="746760" cy="6775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87375" y="199390"/>
            <a:ext cx="349758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喝醉的狱卒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195570" y="293370"/>
            <a:ext cx="14744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微软雅黑" panose="020B0503020204020204" pitchFamily="34" charset="-122"/>
              </a:rPr>
              <a:t>模拟</a:t>
            </a:r>
          </a:p>
        </p:txBody>
      </p:sp>
      <p:graphicFrame>
        <p:nvGraphicFramePr>
          <p:cNvPr id="53250" name="对象 3"/>
          <p:cNvGraphicFramePr/>
          <p:nvPr/>
        </p:nvGraphicFramePr>
        <p:xfrm>
          <a:off x="1149985" y="1147763"/>
          <a:ext cx="5686425" cy="506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901440" imgH="4686300" progId="Paint.Picture">
                  <p:embed/>
                </p:oleObj>
              </mc:Choice>
              <mc:Fallback>
                <p:oleObj r:id="rId4" imgW="3901440" imgH="468630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9985" y="1147763"/>
                        <a:ext cx="5686425" cy="5065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511244" y="1773539"/>
            <a:ext cx="9680350" cy="2882599"/>
            <a:chOff x="6816" y="3557"/>
            <a:chExt cx="15244" cy="4180"/>
          </a:xfrm>
        </p:grpSpPr>
        <p:sp>
          <p:nvSpPr>
            <p:cNvPr id="7" name="圆角矩形标注 6"/>
            <p:cNvSpPr/>
            <p:nvPr/>
          </p:nvSpPr>
          <p:spPr>
            <a:xfrm>
              <a:off x="6816" y="5656"/>
              <a:ext cx="8628" cy="2081"/>
            </a:xfrm>
            <a:prstGeom prst="wedgeRoundRectCallout">
              <a:avLst>
                <a:gd name="adj1" fmla="val 41261"/>
                <a:gd name="adj2" fmla="val -62466"/>
                <a:gd name="adj3" fmla="val 16667"/>
              </a:avLst>
            </a:prstGeom>
            <a:noFill/>
            <a:ln w="57150"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53253" name="文本框 7"/>
            <p:cNvSpPr txBox="1"/>
            <p:nvPr/>
          </p:nvSpPr>
          <p:spPr>
            <a:xfrm>
              <a:off x="14940" y="3557"/>
              <a:ext cx="7120" cy="1738"/>
            </a:xfrm>
            <a:prstGeom prst="rect">
              <a:avLst/>
            </a:prstGeom>
            <a:solidFill>
              <a:srgbClr val="F4B183"/>
            </a:solidFill>
            <a:ln w="57150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zh-CN" sz="2400" b="1">
                  <a:solidFill>
                    <a:srgbClr val="C00000"/>
                  </a:solidFill>
                  <a:latin typeface="Franklin Gothic Medium" panose="020B0603020102020204" charset="0"/>
                  <a:ea typeface="宋体" panose="02010600030101010101" pitchFamily="2" charset="-122"/>
                </a:rPr>
                <a:t>用</a:t>
              </a:r>
              <a:r>
                <a:rPr lang="en-US" altLang="zh-CN" sz="2400" b="1">
                  <a:solidFill>
                    <a:srgbClr val="C00000"/>
                  </a:solidFill>
                  <a:latin typeface="Franklin Gothic Medium" panose="020B0603020102020204" charset="0"/>
                  <a:ea typeface="宋体" panose="02010600030101010101" pitchFamily="2" charset="-122"/>
                </a:rPr>
                <a:t>0</a:t>
              </a:r>
              <a:r>
                <a:rPr lang="zh-CN" altLang="en-US" sz="2400" b="1">
                  <a:solidFill>
                    <a:srgbClr val="C00000"/>
                  </a:solidFill>
                  <a:latin typeface="Franklin Gothic Medium" panose="020B0603020102020204" charset="0"/>
                  <a:ea typeface="宋体" panose="02010600030101010101" pitchFamily="2" charset="-122"/>
                </a:rPr>
                <a:t>表示开，</a:t>
              </a:r>
              <a:r>
                <a:rPr lang="en-US" altLang="zh-CN" sz="2400" b="1">
                  <a:solidFill>
                    <a:srgbClr val="C00000"/>
                  </a:solidFill>
                  <a:latin typeface="Franklin Gothic Medium" panose="020B0603020102020204" charset="0"/>
                  <a:ea typeface="宋体" panose="02010600030101010101" pitchFamily="2" charset="-122"/>
                </a:rPr>
                <a:t>1</a:t>
              </a:r>
              <a:r>
                <a:rPr lang="zh-CN" altLang="en-US" sz="2400" b="1">
                  <a:solidFill>
                    <a:srgbClr val="C00000"/>
                  </a:solidFill>
                  <a:latin typeface="Franklin Gothic Medium" panose="020B0603020102020204" charset="0"/>
                  <a:ea typeface="宋体" panose="02010600030101010101" pitchFamily="2" charset="-122"/>
                </a:rPr>
                <a:t>表示关，刚开始全部清零表示第一次，第二次开始按照要求</a:t>
              </a:r>
              <a:r>
                <a:rPr lang="en-US" altLang="zh-CN" sz="2400" b="1">
                  <a:solidFill>
                    <a:srgbClr val="C00000"/>
                  </a:solidFill>
                  <a:latin typeface="Franklin Gothic Medium" panose="020B0603020102020204" charset="0"/>
                  <a:ea typeface="宋体" panose="02010600030101010101" pitchFamily="2" charset="-122"/>
                </a:rPr>
                <a:t>0</a:t>
              </a:r>
              <a:r>
                <a:rPr lang="zh-CN" altLang="en-US" sz="2400" b="1">
                  <a:solidFill>
                    <a:srgbClr val="C00000"/>
                  </a:solidFill>
                  <a:latin typeface="Franklin Gothic Medium" panose="020B0603020102020204" charset="0"/>
                  <a:ea typeface="宋体" panose="02010600030101010101" pitchFamily="2" charset="-122"/>
                </a:rPr>
                <a:t>变</a:t>
              </a:r>
              <a:r>
                <a:rPr lang="en-US" altLang="zh-CN" sz="2400" b="1">
                  <a:solidFill>
                    <a:srgbClr val="C00000"/>
                  </a:solidFill>
                  <a:latin typeface="Franklin Gothic Medium" panose="020B0603020102020204" charset="0"/>
                  <a:ea typeface="宋体" panose="02010600030101010101" pitchFamily="2" charset="-122"/>
                </a:rPr>
                <a:t>1,1</a:t>
              </a:r>
              <a:r>
                <a:rPr lang="zh-CN" altLang="en-US" sz="2400" b="1">
                  <a:solidFill>
                    <a:srgbClr val="C00000"/>
                  </a:solidFill>
                  <a:latin typeface="Franklin Gothic Medium" panose="020B0603020102020204" charset="0"/>
                  <a:ea typeface="宋体" panose="02010600030101010101" pitchFamily="2" charset="-122"/>
                </a:rPr>
                <a:t>变</a:t>
              </a:r>
              <a:r>
                <a:rPr lang="en-US" altLang="zh-CN" sz="2400" b="1">
                  <a:solidFill>
                    <a:srgbClr val="C00000"/>
                  </a:solidFill>
                  <a:latin typeface="Franklin Gothic Medium" panose="020B0603020102020204" charset="0"/>
                  <a:ea typeface="宋体" panose="02010600030101010101" pitchFamily="2" charset="-122"/>
                </a:rPr>
                <a:t>0</a:t>
              </a:r>
              <a:r>
                <a:rPr lang="zh-CN" altLang="en-US" sz="2400" b="1">
                  <a:solidFill>
                    <a:srgbClr val="C00000"/>
                  </a:solidFill>
                  <a:latin typeface="Franklin Gothic Medium" panose="020B0603020102020204" charset="0"/>
                  <a:ea typeface="宋体" panose="02010600030101010101" pitchFamily="2" charset="-122"/>
                </a:rPr>
                <a:t>。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02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10972" y="2626375"/>
            <a:ext cx="5669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altLang="en-US" sz="5400" b="0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+mn-ea"/>
              </a:rPr>
              <a:t>数组的查询与统计</a:t>
            </a:r>
            <a:endParaRPr lang="zh-CN" altLang="en-US" sz="5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+mn-ea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84225" y="1170305"/>
            <a:ext cx="10093325" cy="341503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i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       </a:t>
            </a:r>
            <a:r>
              <a:rPr sz="3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数组的查找操作，就是在数组中查找有没有某个元素，它的值等于</a:t>
            </a:r>
            <a:r>
              <a:rPr sz="3600" b="1">
                <a:solidFill>
                  <a:srgbClr val="C00000"/>
                </a:solidFill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指定的值 x</a:t>
            </a:r>
            <a:r>
              <a:rPr sz="3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。查找操作的结果可能是一个没找到、找到一个或者找到很多个。常见的查找算法有</a:t>
            </a:r>
            <a:r>
              <a:rPr sz="3600">
                <a:solidFill>
                  <a:srgbClr val="C00000"/>
                </a:solidFill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“顺序”查找</a:t>
            </a:r>
            <a:r>
              <a:rPr sz="3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和</a:t>
            </a:r>
            <a:r>
              <a:rPr sz="3600" b="1">
                <a:solidFill>
                  <a:srgbClr val="C00000"/>
                </a:solidFill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“二分”查找</a:t>
            </a:r>
            <a:r>
              <a:rPr sz="3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。</a:t>
            </a: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数组的查询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41375" y="1237615"/>
            <a:ext cx="10054590" cy="119824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32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顺序查找就是按照</a:t>
            </a:r>
            <a:r>
              <a:rPr sz="28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从前往后</a:t>
            </a:r>
            <a:r>
              <a:rPr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的顺序，将</a:t>
            </a:r>
            <a:r>
              <a:rPr sz="28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数组中的元素</a:t>
            </a:r>
            <a:r>
              <a:rPr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依次与要</a:t>
            </a:r>
            <a:r>
              <a:rPr sz="28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查找的数 x</a:t>
            </a:r>
            <a:r>
              <a:rPr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进行</a:t>
            </a:r>
            <a:r>
              <a:rPr sz="2800" b="1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比较</a:t>
            </a:r>
            <a:r>
              <a:rPr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</a:p>
        </p:txBody>
      </p:sp>
      <p:sp>
        <p:nvSpPr>
          <p:cNvPr id="14" name="文本框 37"/>
          <p:cNvSpPr txBox="1"/>
          <p:nvPr/>
        </p:nvSpPr>
        <p:spPr>
          <a:xfrm>
            <a:off x="4303395" y="547370"/>
            <a:ext cx="3636010" cy="705485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顺序查找</a:t>
            </a:r>
          </a:p>
        </p:txBody>
      </p:sp>
      <p:graphicFrame>
        <p:nvGraphicFramePr>
          <p:cNvPr id="15" name="表格 14"/>
          <p:cNvGraphicFramePr/>
          <p:nvPr>
            <p:custDataLst>
              <p:tags r:id="rId2"/>
            </p:custDataLst>
          </p:nvPr>
        </p:nvGraphicFramePr>
        <p:xfrm>
          <a:off x="2945765" y="3292475"/>
          <a:ext cx="6142990" cy="601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77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13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4154171" y="3324225"/>
            <a:ext cx="40894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7" name="矩形 16"/>
          <p:cNvSpPr/>
          <p:nvPr/>
        </p:nvSpPr>
        <p:spPr>
          <a:xfrm>
            <a:off x="5007611" y="3324225"/>
            <a:ext cx="40894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8" name="矩形 17"/>
          <p:cNvSpPr/>
          <p:nvPr/>
        </p:nvSpPr>
        <p:spPr>
          <a:xfrm>
            <a:off x="5812156" y="3324860"/>
            <a:ext cx="40894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9" name="矩形 18"/>
          <p:cNvSpPr/>
          <p:nvPr/>
        </p:nvSpPr>
        <p:spPr>
          <a:xfrm>
            <a:off x="6731001" y="3324225"/>
            <a:ext cx="40894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0" name="矩形 19"/>
          <p:cNvSpPr/>
          <p:nvPr/>
        </p:nvSpPr>
        <p:spPr>
          <a:xfrm>
            <a:off x="7615556" y="3324860"/>
            <a:ext cx="40894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1" name="矩形 20"/>
          <p:cNvSpPr/>
          <p:nvPr/>
        </p:nvSpPr>
        <p:spPr>
          <a:xfrm>
            <a:off x="8307071" y="3324860"/>
            <a:ext cx="40894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993265" y="3177540"/>
            <a:ext cx="56388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3600" b="1">
                <a:ln w="10160">
                  <a:noFill/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716530" y="4051935"/>
            <a:ext cx="935355" cy="1640678"/>
            <a:chOff x="4463" y="6132"/>
            <a:chExt cx="1857" cy="393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3" name="文本框 22"/>
            <p:cNvSpPr txBox="1"/>
            <p:nvPr/>
          </p:nvSpPr>
          <p:spPr>
            <a:xfrm>
              <a:off x="4463" y="8076"/>
              <a:ext cx="1857" cy="1990"/>
            </a:xfrm>
            <a:prstGeom prst="rect">
              <a:avLst/>
            </a:prstGeom>
            <a:grpFill/>
            <a:ln>
              <a:solidFill>
                <a:schemeClr val="accent4"/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48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C00000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24" name="上箭头 23"/>
            <p:cNvSpPr/>
            <p:nvPr/>
          </p:nvSpPr>
          <p:spPr>
            <a:xfrm>
              <a:off x="5187" y="6132"/>
              <a:ext cx="408" cy="1944"/>
            </a:xfrm>
            <a:prstGeom prst="upArrow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804660" y="4051935"/>
            <a:ext cx="537845" cy="398780"/>
          </a:xfrm>
          <a:prstGeom prst="rect">
            <a:avLst/>
          </a:prstGeom>
          <a:solidFill>
            <a:schemeClr val="bg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4</a:t>
            </a:r>
            <a:r>
              <a:rPr lang="en-US" altLang="zh-CN" sz="2000" b="1">
                <a:solidFill>
                  <a:schemeClr val="tx1"/>
                </a:solidFill>
              </a:rPr>
              <a:t>          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905885" y="4051935"/>
            <a:ext cx="537845" cy="398780"/>
          </a:xfrm>
          <a:prstGeom prst="rect">
            <a:avLst/>
          </a:prstGeom>
          <a:solidFill>
            <a:schemeClr val="bg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1           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852035" y="4051935"/>
            <a:ext cx="537845" cy="398780"/>
          </a:xfrm>
          <a:prstGeom prst="rect">
            <a:avLst/>
          </a:prstGeom>
          <a:solidFill>
            <a:schemeClr val="bg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 sz="2000" b="1">
                <a:solidFill>
                  <a:schemeClr val="tx1"/>
                </a:solidFill>
              </a:rPr>
              <a:t>2          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858510" y="4051935"/>
            <a:ext cx="537845" cy="398780"/>
          </a:xfrm>
          <a:prstGeom prst="rect">
            <a:avLst/>
          </a:prstGeom>
          <a:solidFill>
            <a:schemeClr val="bg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 3</a:t>
            </a:r>
            <a:r>
              <a:rPr lang="en-US" altLang="zh-CN" sz="2000" b="1">
                <a:solidFill>
                  <a:schemeClr val="tx1"/>
                </a:solidFill>
              </a:rPr>
              <a:t>          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388985" y="4044315"/>
            <a:ext cx="537845" cy="398780"/>
          </a:xfrm>
          <a:prstGeom prst="rect">
            <a:avLst/>
          </a:prstGeom>
          <a:solidFill>
            <a:schemeClr val="bg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6</a:t>
            </a:r>
            <a:r>
              <a:rPr lang="en-US" altLang="zh-CN" sz="2000" b="1">
                <a:solidFill>
                  <a:schemeClr val="tx1"/>
                </a:solidFill>
              </a:rPr>
              <a:t>         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551420" y="4044315"/>
            <a:ext cx="537845" cy="398780"/>
          </a:xfrm>
          <a:prstGeom prst="rect">
            <a:avLst/>
          </a:prstGeom>
          <a:solidFill>
            <a:schemeClr val="bg1">
              <a:alpha val="2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chemeClr val="tx1"/>
                </a:solidFill>
              </a:rPr>
              <a:t> 5</a:t>
            </a:r>
            <a:r>
              <a:rPr lang="en-US" altLang="zh-CN" sz="2000" b="1">
                <a:solidFill>
                  <a:schemeClr val="tx1"/>
                </a:solidFill>
              </a:rPr>
              <a:t>          </a:t>
            </a:r>
          </a:p>
        </p:txBody>
      </p:sp>
      <p:sp>
        <p:nvSpPr>
          <p:cNvPr id="8" name="剪去对角的矩形 7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数组的查询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99115 -0.001204 " pathEditMode="relative" rAng="0" ptsTypes="">
                                      <p:cBhvr>
                                        <p:cTn id="9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6773 0.000093 L 0.178284 0.000093 " pathEditMode="relative" rAng="0" ptsTypes="">
                                      <p:cBhvr>
                                        <p:cTn id="9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024 -0.000185 L 0.245056 -0.000185 " pathEditMode="relative" rAng="0" ptsTypes="">
                                      <p:cBhvr>
                                        <p:cTn id="10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/>
      <p:bldP spid="16" grpId="1"/>
      <p:bldP spid="16" grpId="2"/>
      <p:bldP spid="17" grpId="0"/>
      <p:bldP spid="18" grpId="0"/>
      <p:bldP spid="19" grpId="0"/>
      <p:bldP spid="20" grpId="0"/>
      <p:bldP spid="21" grpId="0"/>
      <p:bldP spid="31" grpId="1" animBg="1"/>
      <p:bldP spid="31" grpId="2" bldLvl="0" animBg="1"/>
      <p:bldP spid="29" grpId="0" bldLvl="0" animBg="1"/>
      <p:bldP spid="30" grpId="0" bldLvl="0" animBg="1"/>
      <p:bldP spid="32" grpId="0" bldLvl="0" animBg="1"/>
      <p:bldP spid="33" grpId="0" bldLvl="0" animBg="1"/>
      <p:bldP spid="34" grpId="0" bldLvl="0" animBg="1"/>
      <p:bldP spid="3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068705" y="1546225"/>
            <a:ext cx="10054590" cy="1124585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  </a:t>
            </a:r>
            <a:r>
              <a:rPr sz="2800">
                <a:solidFill>
                  <a:schemeClr val="tx1"/>
                </a:solidFill>
                <a:latin typeface="方正清楷 简" panose="02000500000000000000" charset="-122"/>
                <a:ea typeface="方正清楷 简" panose="02000500000000000000" charset="-122"/>
                <a:cs typeface="方正清楷 简" panose="02000500000000000000" charset="-122"/>
              </a:rPr>
              <a:t>    </a:t>
            </a:r>
            <a:r>
              <a:rPr sz="28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二分查找又称“折半”查找，其优点是比较次数少、查找速度快。但是要求数据是递增或递减排序的。</a:t>
            </a:r>
          </a:p>
        </p:txBody>
      </p:sp>
      <p:sp>
        <p:nvSpPr>
          <p:cNvPr id="12" name="文本框 37"/>
          <p:cNvSpPr txBox="1"/>
          <p:nvPr/>
        </p:nvSpPr>
        <p:spPr>
          <a:xfrm>
            <a:off x="3978910" y="676275"/>
            <a:ext cx="2766060" cy="705485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zh-CN" altLang="en-US" sz="4000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二分查找</a:t>
            </a:r>
            <a:endParaRPr lang="zh-CN" altLang="en-US" sz="4000" b="1" baseline="-3000" dirty="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</a:endParaRPr>
          </a:p>
        </p:txBody>
      </p:sp>
      <p:graphicFrame>
        <p:nvGraphicFramePr>
          <p:cNvPr id="25" name="表格 24"/>
          <p:cNvGraphicFramePr/>
          <p:nvPr>
            <p:custDataLst>
              <p:tags r:id="rId2"/>
            </p:custDataLst>
          </p:nvPr>
        </p:nvGraphicFramePr>
        <p:xfrm>
          <a:off x="1113155" y="3544570"/>
          <a:ext cx="93179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2063115" y="3190240"/>
            <a:ext cx="6318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s[1]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217930" y="3190240"/>
            <a:ext cx="6318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s[0]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753485" y="3190240"/>
            <a:ext cx="6318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s[3]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908300" y="3190240"/>
            <a:ext cx="6318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s[2]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443855" y="3190240"/>
            <a:ext cx="6318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s[5]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598670" y="3190240"/>
            <a:ext cx="6318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s[4]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134225" y="3190240"/>
            <a:ext cx="6318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s[7]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289040" y="3190240"/>
            <a:ext cx="6318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s[6]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785225" y="3212465"/>
            <a:ext cx="6318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s[9]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7940040" y="3212465"/>
            <a:ext cx="631825" cy="383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</a:rPr>
              <a:t>s[8]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2169795" y="3966210"/>
            <a:ext cx="504190" cy="709295"/>
            <a:chOff x="3417" y="7452"/>
            <a:chExt cx="794" cy="1117"/>
          </a:xfrm>
        </p:grpSpPr>
        <p:sp>
          <p:nvSpPr>
            <p:cNvPr id="44" name="上箭头 43"/>
            <p:cNvSpPr/>
            <p:nvPr/>
          </p:nvSpPr>
          <p:spPr>
            <a:xfrm>
              <a:off x="3744" y="7452"/>
              <a:ext cx="140" cy="5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417" y="7965"/>
              <a:ext cx="795" cy="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</a:rPr>
                <a:t>left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966200" y="3966210"/>
            <a:ext cx="651510" cy="661670"/>
            <a:chOff x="14120" y="7452"/>
            <a:chExt cx="1026" cy="1042"/>
          </a:xfrm>
        </p:grpSpPr>
        <p:sp>
          <p:nvSpPr>
            <p:cNvPr id="47" name="上箭头 46"/>
            <p:cNvSpPr/>
            <p:nvPr/>
          </p:nvSpPr>
          <p:spPr>
            <a:xfrm>
              <a:off x="14447" y="7452"/>
              <a:ext cx="140" cy="5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4120" y="7890"/>
              <a:ext cx="1027" cy="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</a:rPr>
                <a:t>right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494655" y="3966210"/>
            <a:ext cx="571500" cy="661670"/>
            <a:chOff x="8653" y="7452"/>
            <a:chExt cx="900" cy="1042"/>
          </a:xfrm>
        </p:grpSpPr>
        <p:sp>
          <p:nvSpPr>
            <p:cNvPr id="50" name="上箭头 49"/>
            <p:cNvSpPr/>
            <p:nvPr/>
          </p:nvSpPr>
          <p:spPr>
            <a:xfrm>
              <a:off x="9000" y="7452"/>
              <a:ext cx="140" cy="5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653" y="7890"/>
              <a:ext cx="900" cy="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</a:rPr>
                <a:t>mid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498465" y="4933950"/>
            <a:ext cx="576580" cy="837565"/>
            <a:chOff x="8659" y="8976"/>
            <a:chExt cx="908" cy="1319"/>
          </a:xfrm>
        </p:grpSpPr>
        <p:sp>
          <p:nvSpPr>
            <p:cNvPr id="53" name="文本框 52"/>
            <p:cNvSpPr txBox="1"/>
            <p:nvPr/>
          </p:nvSpPr>
          <p:spPr>
            <a:xfrm>
              <a:off x="8659" y="9691"/>
              <a:ext cx="909" cy="604"/>
            </a:xfrm>
            <a:prstGeom prst="rect">
              <a:avLst/>
            </a:prstGeom>
            <a:solidFill>
              <a:schemeClr val="bg2"/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35</a:t>
              </a:r>
            </a:p>
          </p:txBody>
        </p:sp>
        <p:sp>
          <p:nvSpPr>
            <p:cNvPr id="54" name="上箭头 53"/>
            <p:cNvSpPr/>
            <p:nvPr/>
          </p:nvSpPr>
          <p:spPr>
            <a:xfrm>
              <a:off x="9000" y="8976"/>
              <a:ext cx="119" cy="715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717405" y="3967480"/>
            <a:ext cx="545465" cy="646430"/>
            <a:chOff x="14120" y="7452"/>
            <a:chExt cx="859" cy="1018"/>
          </a:xfrm>
        </p:grpSpPr>
        <p:sp>
          <p:nvSpPr>
            <p:cNvPr id="56" name="上箭头 55"/>
            <p:cNvSpPr/>
            <p:nvPr/>
          </p:nvSpPr>
          <p:spPr>
            <a:xfrm>
              <a:off x="14447" y="7452"/>
              <a:ext cx="140" cy="51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4120" y="7890"/>
              <a:ext cx="85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</a:rPr>
                <a:t>find</a:t>
              </a: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5108575" y="5901055"/>
            <a:ext cx="152273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effectLst/>
              </a:rPr>
              <a:t>find=4</a:t>
            </a: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数组的查询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55677 0.000000 " pathEditMode="relative" rAng="0" ptsTypes="">
                                      <p:cBhvr>
                                        <p:cTn id="11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07292 0.000000 " pathEditMode="relative" ptsTypes="">
                                      <p:cBhvr>
                                        <p:cTn id="11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00000 0.000000 " pathEditMode="relative" ptsTypes="">
                                      <p:cBhvr>
                                        <p:cTn id="11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31979 0.000000 " pathEditMode="relative" ptsTypes="">
                                      <p:cBhvr>
                                        <p:cTn id="1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5313 -0.000648 L -0.144583 -0.000648 " pathEditMode="relative" ptsTypes="">
                                      <p:cBhvr>
                                        <p:cTn id="12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0990 -0.001944 L -0.145104 -0.001944 " pathEditMode="relative" ptsTypes="">
                                      <p:cBhvr>
                                        <p:cTn id="13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7656 0.030463 L 0.205365 0.030463 " pathEditMode="relative" ptsTypes="">
                                      <p:cBhvr>
                                        <p:cTn id="13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042 0.074259 L -0.070885 0.074259 " pathEditMode="relative" ptsTypes="">
                                      <p:cBhvr>
                                        <p:cTn id="13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0781 0.028333 L -0.070625 0.028333 " pathEditMode="relative" ptsTypes="">
                                      <p:cBhvr>
                                        <p:cTn id="1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26" grpId="0"/>
      <p:bldP spid="27" grpId="0"/>
      <p:bldP spid="28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4"/>
          <p:cNvSpPr/>
          <p:nvPr userDrawn="1"/>
        </p:nvSpPr>
        <p:spPr>
          <a:xfrm>
            <a:off x="0" y="635"/>
            <a:ext cx="12192635" cy="6857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759199" y="4952675"/>
            <a:ext cx="8432801" cy="1905325"/>
            <a:chOff x="2583543" y="4687045"/>
            <a:chExt cx="9608458" cy="2170956"/>
          </a:xfrm>
        </p:grpSpPr>
        <p:sp>
          <p:nvSpPr>
            <p:cNvPr id="38" name="任意多边形: 形状 37"/>
            <p:cNvSpPr/>
            <p:nvPr/>
          </p:nvSpPr>
          <p:spPr>
            <a:xfrm>
              <a:off x="2583543" y="4687045"/>
              <a:ext cx="9608458" cy="2170955"/>
            </a:xfrm>
            <a:custGeom>
              <a:avLst/>
              <a:gdLst>
                <a:gd name="connsiteX0" fmla="*/ 7908759 w 12206437"/>
                <a:gd name="connsiteY0" fmla="*/ 0 h 2757948"/>
                <a:gd name="connsiteX1" fmla="*/ 12027416 w 12206437"/>
                <a:gd name="connsiteY1" fmla="*/ 671375 h 2757948"/>
                <a:gd name="connsiteX2" fmla="*/ 12206437 w 12206437"/>
                <a:gd name="connsiteY2" fmla="*/ 735988 h 2757948"/>
                <a:gd name="connsiteX3" fmla="*/ 12206437 w 12206437"/>
                <a:gd name="connsiteY3" fmla="*/ 2757948 h 2757948"/>
                <a:gd name="connsiteX4" fmla="*/ 0 w 12206437"/>
                <a:gd name="connsiteY4" fmla="*/ 2757948 h 2757948"/>
                <a:gd name="connsiteX5" fmla="*/ 289231 w 12206437"/>
                <a:gd name="connsiteY5" fmla="*/ 2526534 h 2757948"/>
                <a:gd name="connsiteX6" fmla="*/ 7908759 w 12206437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437" h="2757948">
                  <a:moveTo>
                    <a:pt x="7908759" y="0"/>
                  </a:moveTo>
                  <a:cubicBezTo>
                    <a:pt x="9355925" y="0"/>
                    <a:pt x="10743153" y="237039"/>
                    <a:pt x="12027416" y="671375"/>
                  </a:cubicBezTo>
                  <a:lnTo>
                    <a:pt x="12206437" y="735988"/>
                  </a:lnTo>
                  <a:lnTo>
                    <a:pt x="12206437" y="2757948"/>
                  </a:lnTo>
                  <a:lnTo>
                    <a:pt x="0" y="2757948"/>
                  </a:lnTo>
                  <a:lnTo>
                    <a:pt x="289231" y="2526534"/>
                  </a:lnTo>
                  <a:cubicBezTo>
                    <a:pt x="2359846" y="948155"/>
                    <a:pt x="5014426" y="0"/>
                    <a:pt x="7908759" y="0"/>
                  </a:cubicBezTo>
                  <a:close/>
                </a:path>
              </a:pathLst>
            </a:custGeom>
            <a:solidFill>
              <a:srgbClr val="CD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788228" y="4757345"/>
              <a:ext cx="8403771" cy="2100656"/>
            </a:xfrm>
            <a:custGeom>
              <a:avLst/>
              <a:gdLst>
                <a:gd name="connsiteX0" fmla="*/ 7349028 w 11033296"/>
                <a:gd name="connsiteY0" fmla="*/ 0 h 2757948"/>
                <a:gd name="connsiteX1" fmla="*/ 10739884 w 11033296"/>
                <a:gd name="connsiteY1" fmla="*/ 523353 h 2757948"/>
                <a:gd name="connsiteX2" fmla="*/ 11033296 w 11033296"/>
                <a:gd name="connsiteY2" fmla="*/ 623647 h 2757948"/>
                <a:gd name="connsiteX3" fmla="*/ 11033296 w 11033296"/>
                <a:gd name="connsiteY3" fmla="*/ 2757948 h 2757948"/>
                <a:gd name="connsiteX4" fmla="*/ 0 w 11033296"/>
                <a:gd name="connsiteY4" fmla="*/ 2757948 h 2757948"/>
                <a:gd name="connsiteX5" fmla="*/ 236016 w 11033296"/>
                <a:gd name="connsiteY5" fmla="*/ 2553505 h 2757948"/>
                <a:gd name="connsiteX6" fmla="*/ 7349028 w 11033296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296" h="2757948">
                  <a:moveTo>
                    <a:pt x="7349028" y="0"/>
                  </a:moveTo>
                  <a:cubicBezTo>
                    <a:pt x="8531123" y="0"/>
                    <a:pt x="9670377" y="183420"/>
                    <a:pt x="10739884" y="523353"/>
                  </a:cubicBezTo>
                  <a:lnTo>
                    <a:pt x="11033296" y="623647"/>
                  </a:lnTo>
                  <a:lnTo>
                    <a:pt x="11033296" y="2757948"/>
                  </a:lnTo>
                  <a:lnTo>
                    <a:pt x="0" y="2757948"/>
                  </a:lnTo>
                  <a:lnTo>
                    <a:pt x="236016" y="2553505"/>
                  </a:lnTo>
                  <a:cubicBezTo>
                    <a:pt x="2168985" y="958277"/>
                    <a:pt x="4647099" y="0"/>
                    <a:pt x="73490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45" name="任意多边形: 形状 44"/>
          <p:cNvSpPr/>
          <p:nvPr/>
        </p:nvSpPr>
        <p:spPr>
          <a:xfrm>
            <a:off x="6134821" y="1"/>
            <a:ext cx="6057179" cy="5021942"/>
          </a:xfrm>
          <a:custGeom>
            <a:avLst/>
            <a:gdLst>
              <a:gd name="connsiteX0" fmla="*/ 90770 w 5447070"/>
              <a:gd name="connsiteY0" fmla="*/ 0 h 4100053"/>
              <a:gd name="connsiteX1" fmla="*/ 5447070 w 5447070"/>
              <a:gd name="connsiteY1" fmla="*/ 0 h 4100053"/>
              <a:gd name="connsiteX2" fmla="*/ 5447070 w 5447070"/>
              <a:gd name="connsiteY2" fmla="*/ 3348492 h 4100053"/>
              <a:gd name="connsiteX3" fmla="*/ 5204388 w 5447070"/>
              <a:gd name="connsiteY3" fmla="*/ 3529966 h 4100053"/>
              <a:gd name="connsiteX4" fmla="*/ 3338051 w 5447070"/>
              <a:gd name="connsiteY4" fmla="*/ 4100053 h 4100053"/>
              <a:gd name="connsiteX5" fmla="*/ 0 w 5447070"/>
              <a:gd name="connsiteY5" fmla="*/ 762001 h 4100053"/>
              <a:gd name="connsiteX6" fmla="*/ 67817 w 5447070"/>
              <a:gd name="connsiteY6" fmla="*/ 89268 h 410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7070" h="4100053">
                <a:moveTo>
                  <a:pt x="90770" y="0"/>
                </a:moveTo>
                <a:lnTo>
                  <a:pt x="5447070" y="0"/>
                </a:lnTo>
                <a:lnTo>
                  <a:pt x="5447070" y="3348492"/>
                </a:lnTo>
                <a:lnTo>
                  <a:pt x="5204388" y="3529966"/>
                </a:lnTo>
                <a:cubicBezTo>
                  <a:pt x="4671631" y="3889889"/>
                  <a:pt x="4029384" y="4100053"/>
                  <a:pt x="3338051" y="4100053"/>
                </a:cubicBezTo>
                <a:cubicBezTo>
                  <a:pt x="1494498" y="4100053"/>
                  <a:pt x="0" y="2605556"/>
                  <a:pt x="0" y="762001"/>
                </a:cubicBezTo>
                <a:cubicBezTo>
                  <a:pt x="0" y="531557"/>
                  <a:pt x="23351" y="306567"/>
                  <a:pt x="67817" y="89268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21" name="图片 20" descr="C:\Users\Administrator\Desktop\未标题-1.jpg未标题-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22285" y="11113"/>
            <a:ext cx="4039235" cy="4081780"/>
          </a:xfrm>
          <a:custGeom>
            <a:avLst/>
            <a:gdLst>
              <a:gd name="connsiteX0" fmla="*/ 387845 w 1852694"/>
              <a:gd name="connsiteY0" fmla="*/ 0 h 2664440"/>
              <a:gd name="connsiteX1" fmla="*/ 1852694 w 1852694"/>
              <a:gd name="connsiteY1" fmla="*/ 0 h 2664440"/>
              <a:gd name="connsiteX2" fmla="*/ 1852694 w 1852694"/>
              <a:gd name="connsiteY2" fmla="*/ 2645166 h 2664440"/>
              <a:gd name="connsiteX3" fmla="*/ 1781065 w 1852694"/>
              <a:gd name="connsiteY3" fmla="*/ 2656098 h 2664440"/>
              <a:gd name="connsiteX4" fmla="*/ 1615854 w 1852694"/>
              <a:gd name="connsiteY4" fmla="*/ 2664440 h 2664440"/>
              <a:gd name="connsiteX5" fmla="*/ 0 w 1852694"/>
              <a:gd name="connsiteY5" fmla="*/ 1048587 h 2664440"/>
              <a:gd name="connsiteX6" fmla="*/ 368983 w 1852694"/>
              <a:gd name="connsiteY6" fmla="*/ 20754 h 266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2694" h="2664440">
                <a:moveTo>
                  <a:pt x="387845" y="0"/>
                </a:moveTo>
                <a:lnTo>
                  <a:pt x="1852694" y="0"/>
                </a:lnTo>
                <a:lnTo>
                  <a:pt x="1852694" y="2645166"/>
                </a:lnTo>
                <a:lnTo>
                  <a:pt x="1781065" y="2656098"/>
                </a:lnTo>
                <a:cubicBezTo>
                  <a:pt x="1726745" y="2661614"/>
                  <a:pt x="1671630" y="2664440"/>
                  <a:pt x="1615854" y="2664440"/>
                </a:cubicBezTo>
                <a:cubicBezTo>
                  <a:pt x="723443" y="2664440"/>
                  <a:pt x="0" y="1940998"/>
                  <a:pt x="0" y="1048587"/>
                </a:cubicBezTo>
                <a:cubicBezTo>
                  <a:pt x="0" y="658157"/>
                  <a:pt x="138472" y="300069"/>
                  <a:pt x="368983" y="20754"/>
                </a:cubicBez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279400" y="2174240"/>
            <a:ext cx="4947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字魂36号-正文宋楷" panose="02000000000000000000" pitchFamily="2" charset="-122"/>
              </a:rPr>
              <a:t>数组与循环</a:t>
            </a:r>
            <a:endParaRPr lang="zh-CN" altLang="en-US" sz="5400" b="1" dirty="0">
              <a:solidFill>
                <a:schemeClr val="tx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字魂36号-正文宋楷" panose="02000000000000000000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0525" y="298450"/>
            <a:ext cx="4017645" cy="521970"/>
          </a:xfrm>
          <a:prstGeom prst="rect">
            <a:avLst/>
          </a:prstGeom>
          <a:noFill/>
          <a:ln>
            <a:noFill/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dist"/>
            <a:r>
              <a:rPr lang="en-US" sz="2800" cap="all" dirty="0">
                <a:solidFill>
                  <a:srgbClr val="CD3132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字魂36号-正文宋楷" panose="02000000000000000000" pitchFamily="2" charset="-122"/>
              </a:rPr>
              <a:t>2021JSOI</a:t>
            </a:r>
            <a:r>
              <a:rPr lang="zh-CN" altLang="en-US" sz="2800" cap="all" dirty="0">
                <a:solidFill>
                  <a:srgbClr val="CD3132"/>
                </a:solidFill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字魂36号-正文宋楷" panose="02000000000000000000" pitchFamily="2" charset="-122"/>
              </a:rPr>
              <a:t>冬令营入门班</a:t>
            </a:r>
            <a:endParaRPr lang="zh-CN" altLang="en-US" sz="2800" cap="all" dirty="0">
              <a:solidFill>
                <a:srgbClr val="CD3132"/>
              </a:solidFill>
              <a:uFillTx/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3295" y="3686810"/>
            <a:ext cx="46729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字魂36号-正文宋楷" panose="02000000000000000000" pitchFamily="2" charset="-122"/>
              </a:rPr>
              <a:t>授课人：盐城市初级中学 谷爱清</a:t>
            </a:r>
            <a:r>
              <a:rPr lang="en-US" altLang="zh-CN" sz="20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字魂36号-正文宋楷" panose="02000000000000000000" pitchFamily="2" charset="-122"/>
              </a:rPr>
              <a:t>     </a:t>
            </a:r>
            <a:r>
              <a:rPr lang="zh-CN" altLang="en-US" sz="20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字魂36号-正文宋楷" panose="02000000000000000000" pitchFamily="2" charset="-122"/>
              </a:rPr>
              <a:t>时  间：二</a:t>
            </a:r>
            <a:r>
              <a:rPr lang="en-US" altLang="zh-CN" sz="20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字魂36号-正文宋楷" panose="02000000000000000000" pitchFamily="2" charset="-122"/>
              </a:rPr>
              <a:t>0</a:t>
            </a:r>
            <a:r>
              <a:rPr lang="zh-CN" altLang="en-US" sz="20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字魂36号-正文宋楷" panose="02000000000000000000" pitchFamily="2" charset="-122"/>
              </a:rPr>
              <a:t>二一年二月六日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0525" y="820420"/>
            <a:ext cx="4277360" cy="50800"/>
            <a:chOff x="615" y="1292"/>
            <a:chExt cx="6736" cy="8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615" y="1292"/>
              <a:ext cx="5754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597" y="1372"/>
              <a:ext cx="5754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99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 bldLvl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428561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6695" y="868680"/>
            <a:ext cx="11646535" cy="5415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【问题描述】</a:t>
            </a:r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淘淘家有棵苹果树，每年会结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n(1&lt;n&lt;=10000)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个苹果。现在</a:t>
            </a:r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每个苹果都有一个甜度，第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个苹果的甜度为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en-US" altLang="zh-CN" sz="2000" b="1" baseline="-25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  <a:p>
            <a:pPr>
              <a:lnSpc>
                <a:spcPct val="10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淘淘认为甜度为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的苹果最好吃，</a:t>
            </a:r>
            <a:r>
              <a:rPr lang="zh-CN" altLang="en-US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请编程帮她找第</a:t>
            </a:r>
            <a:r>
              <a:rPr lang="en-US" altLang="zh-CN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个符合条件的苹果，如果没有就输出</a:t>
            </a:r>
            <a:r>
              <a:rPr lang="en-US" altLang="zh-CN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-1</a:t>
            </a:r>
            <a:r>
              <a:rPr lang="zh-CN" altLang="en-US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2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【输入格式】</a:t>
            </a:r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共三行。第一行，一个整数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  <a:p>
            <a:pPr>
              <a:lnSpc>
                <a:spcPct val="10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第二行，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100~200(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含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200)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的整数，表示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个苹果的甜度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整数间用空格分隔。</a:t>
            </a:r>
          </a:p>
          <a:p>
            <a:pPr>
              <a:lnSpc>
                <a:spcPct val="10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第三行，一个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100~200(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含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120)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的整数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表示淘淘最喜欢吃的苹果的甜度。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2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【输出格式】</a:t>
            </a:r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共一行，一个整数，表示第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个符合条件的苹果所在的位置。如果没有符合条件的，则输出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2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【输入样例】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10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100 200 150 153 140 136 189 183 166 123</a:t>
            </a: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150</a:t>
            </a: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2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【输出样例】</a:t>
            </a:r>
            <a:endParaRPr lang="zh-CN" altLang="en-US" sz="2200" dirty="0">
              <a:solidFill>
                <a:schemeClr val="tx1"/>
              </a:solidFill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3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7185" y="199390"/>
            <a:ext cx="4411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</a:t>
            </a:r>
            <a:r>
              <a:rPr lang="en-US" altLang="zh-CN" sz="360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-</a:t>
            </a:r>
            <a:r>
              <a:rPr lang="zh-CN" altLang="en-US" sz="360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最美味的苹果</a:t>
            </a:r>
            <a:endParaRPr lang="zh-CN" altLang="en-US" sz="3600" b="1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55219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数组的查询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6695" y="1019175"/>
            <a:ext cx="3377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【问题分析】</a:t>
            </a:r>
            <a:endParaRPr lang="zh-CN" altLang="en-US" sz="3600" b="1" dirty="0">
              <a:solidFill>
                <a:schemeClr val="tx1"/>
              </a:solidFill>
              <a:latin typeface="Franklin Gothic Medium" panose="020B060302010202020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rot="19858074">
            <a:off x="2436068" y="2476836"/>
            <a:ext cx="1278925" cy="871003"/>
          </a:xfrm>
          <a:custGeom>
            <a:avLst/>
            <a:gdLst>
              <a:gd name="connsiteX0" fmla="*/ 0 w 1917700"/>
              <a:gd name="connsiteY0" fmla="*/ 0 h 924719"/>
              <a:gd name="connsiteX1" fmla="*/ 6510 w 1917700"/>
              <a:gd name="connsiteY1" fmla="*/ 0 h 924719"/>
              <a:gd name="connsiteX2" fmla="*/ 56334 w 1917700"/>
              <a:gd name="connsiteY2" fmla="*/ 29143 h 924719"/>
              <a:gd name="connsiteX3" fmla="*/ 958850 w 1917700"/>
              <a:gd name="connsiteY3" fmla="*/ 209550 h 924719"/>
              <a:gd name="connsiteX4" fmla="*/ 1861366 w 1917700"/>
              <a:gd name="connsiteY4" fmla="*/ 29143 h 924719"/>
              <a:gd name="connsiteX5" fmla="*/ 1911191 w 1917700"/>
              <a:gd name="connsiteY5" fmla="*/ 0 h 924719"/>
              <a:gd name="connsiteX6" fmla="*/ 1917700 w 1917700"/>
              <a:gd name="connsiteY6" fmla="*/ 0 h 924719"/>
              <a:gd name="connsiteX7" fmla="*/ 1917700 w 1917700"/>
              <a:gd name="connsiteY7" fmla="*/ 924719 h 924719"/>
              <a:gd name="connsiteX8" fmla="*/ 1911191 w 1917700"/>
              <a:gd name="connsiteY8" fmla="*/ 924719 h 924719"/>
              <a:gd name="connsiteX9" fmla="*/ 1861366 w 1917700"/>
              <a:gd name="connsiteY9" fmla="*/ 895577 h 924719"/>
              <a:gd name="connsiteX10" fmla="*/ 958850 w 1917700"/>
              <a:gd name="connsiteY10" fmla="*/ 715169 h 924719"/>
              <a:gd name="connsiteX11" fmla="*/ 56334 w 1917700"/>
              <a:gd name="connsiteY11" fmla="*/ 895577 h 924719"/>
              <a:gd name="connsiteX12" fmla="*/ 6510 w 1917700"/>
              <a:gd name="connsiteY12" fmla="*/ 924719 h 924719"/>
              <a:gd name="connsiteX13" fmla="*/ 0 w 1917700"/>
              <a:gd name="connsiteY13" fmla="*/ 924719 h 92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7700" h="924719">
                <a:moveTo>
                  <a:pt x="0" y="0"/>
                </a:moveTo>
                <a:lnTo>
                  <a:pt x="6510" y="0"/>
                </a:lnTo>
                <a:lnTo>
                  <a:pt x="56334" y="29143"/>
                </a:lnTo>
                <a:cubicBezTo>
                  <a:pt x="287308" y="140608"/>
                  <a:pt x="606396" y="209550"/>
                  <a:pt x="958850" y="209550"/>
                </a:cubicBezTo>
                <a:cubicBezTo>
                  <a:pt x="1311305" y="209550"/>
                  <a:pt x="1630392" y="140608"/>
                  <a:pt x="1861366" y="29143"/>
                </a:cubicBezTo>
                <a:lnTo>
                  <a:pt x="1911191" y="0"/>
                </a:lnTo>
                <a:lnTo>
                  <a:pt x="1917700" y="0"/>
                </a:lnTo>
                <a:lnTo>
                  <a:pt x="1917700" y="924719"/>
                </a:lnTo>
                <a:lnTo>
                  <a:pt x="1911191" y="924719"/>
                </a:lnTo>
                <a:lnTo>
                  <a:pt x="1861366" y="895577"/>
                </a:lnTo>
                <a:cubicBezTo>
                  <a:pt x="1630392" y="784112"/>
                  <a:pt x="1311305" y="715169"/>
                  <a:pt x="958850" y="715169"/>
                </a:cubicBezTo>
                <a:cubicBezTo>
                  <a:pt x="606396" y="715169"/>
                  <a:pt x="287308" y="784112"/>
                  <a:pt x="56334" y="895577"/>
                </a:cubicBezTo>
                <a:lnTo>
                  <a:pt x="6510" y="924719"/>
                </a:lnTo>
                <a:lnTo>
                  <a:pt x="0" y="924719"/>
                </a:lnTo>
                <a:close/>
              </a:path>
            </a:pathLst>
          </a:custGeom>
          <a:solidFill>
            <a:srgbClr val="EBEBE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kern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>
            <p:custDataLst>
              <p:tags r:id="rId3"/>
            </p:custDataLst>
          </p:nvPr>
        </p:nvSpPr>
        <p:spPr>
          <a:xfrm>
            <a:off x="2773774" y="3424206"/>
            <a:ext cx="1311530" cy="871003"/>
          </a:xfrm>
          <a:custGeom>
            <a:avLst/>
            <a:gdLst>
              <a:gd name="connsiteX0" fmla="*/ 0 w 1917700"/>
              <a:gd name="connsiteY0" fmla="*/ 0 h 924719"/>
              <a:gd name="connsiteX1" fmla="*/ 6510 w 1917700"/>
              <a:gd name="connsiteY1" fmla="*/ 0 h 924719"/>
              <a:gd name="connsiteX2" fmla="*/ 56334 w 1917700"/>
              <a:gd name="connsiteY2" fmla="*/ 29143 h 924719"/>
              <a:gd name="connsiteX3" fmla="*/ 958850 w 1917700"/>
              <a:gd name="connsiteY3" fmla="*/ 209550 h 924719"/>
              <a:gd name="connsiteX4" fmla="*/ 1861366 w 1917700"/>
              <a:gd name="connsiteY4" fmla="*/ 29143 h 924719"/>
              <a:gd name="connsiteX5" fmla="*/ 1911191 w 1917700"/>
              <a:gd name="connsiteY5" fmla="*/ 0 h 924719"/>
              <a:gd name="connsiteX6" fmla="*/ 1917700 w 1917700"/>
              <a:gd name="connsiteY6" fmla="*/ 0 h 924719"/>
              <a:gd name="connsiteX7" fmla="*/ 1917700 w 1917700"/>
              <a:gd name="connsiteY7" fmla="*/ 924719 h 924719"/>
              <a:gd name="connsiteX8" fmla="*/ 1911191 w 1917700"/>
              <a:gd name="connsiteY8" fmla="*/ 924719 h 924719"/>
              <a:gd name="connsiteX9" fmla="*/ 1861366 w 1917700"/>
              <a:gd name="connsiteY9" fmla="*/ 895577 h 924719"/>
              <a:gd name="connsiteX10" fmla="*/ 958850 w 1917700"/>
              <a:gd name="connsiteY10" fmla="*/ 715169 h 924719"/>
              <a:gd name="connsiteX11" fmla="*/ 56334 w 1917700"/>
              <a:gd name="connsiteY11" fmla="*/ 895577 h 924719"/>
              <a:gd name="connsiteX12" fmla="*/ 6510 w 1917700"/>
              <a:gd name="connsiteY12" fmla="*/ 924719 h 924719"/>
              <a:gd name="connsiteX13" fmla="*/ 0 w 1917700"/>
              <a:gd name="connsiteY13" fmla="*/ 924719 h 92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7700" h="924719">
                <a:moveTo>
                  <a:pt x="0" y="0"/>
                </a:moveTo>
                <a:lnTo>
                  <a:pt x="6510" y="0"/>
                </a:lnTo>
                <a:lnTo>
                  <a:pt x="56334" y="29143"/>
                </a:lnTo>
                <a:cubicBezTo>
                  <a:pt x="287308" y="140608"/>
                  <a:pt x="606396" y="209550"/>
                  <a:pt x="958850" y="209550"/>
                </a:cubicBezTo>
                <a:cubicBezTo>
                  <a:pt x="1311305" y="209550"/>
                  <a:pt x="1630392" y="140608"/>
                  <a:pt x="1861366" y="29143"/>
                </a:cubicBezTo>
                <a:lnTo>
                  <a:pt x="1911191" y="0"/>
                </a:lnTo>
                <a:lnTo>
                  <a:pt x="1917700" y="0"/>
                </a:lnTo>
                <a:lnTo>
                  <a:pt x="1917700" y="924719"/>
                </a:lnTo>
                <a:lnTo>
                  <a:pt x="1911191" y="924719"/>
                </a:lnTo>
                <a:lnTo>
                  <a:pt x="1861366" y="895577"/>
                </a:lnTo>
                <a:cubicBezTo>
                  <a:pt x="1630392" y="784112"/>
                  <a:pt x="1311305" y="715169"/>
                  <a:pt x="958850" y="715169"/>
                </a:cubicBezTo>
                <a:cubicBezTo>
                  <a:pt x="606396" y="715169"/>
                  <a:pt x="287308" y="784112"/>
                  <a:pt x="56334" y="895577"/>
                </a:cubicBezTo>
                <a:lnTo>
                  <a:pt x="6510" y="924719"/>
                </a:lnTo>
                <a:lnTo>
                  <a:pt x="0" y="924719"/>
                </a:lnTo>
                <a:close/>
              </a:path>
            </a:pathLst>
          </a:custGeom>
          <a:solidFill>
            <a:srgbClr val="EBEBE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kern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450851" y="2650771"/>
            <a:ext cx="2476189" cy="2476189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kern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2" name="椭圆 41"/>
          <p:cNvSpPr/>
          <p:nvPr>
            <p:custDataLst>
              <p:tags r:id="rId5"/>
            </p:custDataLst>
          </p:nvPr>
        </p:nvSpPr>
        <p:spPr>
          <a:xfrm>
            <a:off x="603885" y="2804160"/>
            <a:ext cx="1943100" cy="216979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D9D9D9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da-DK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rPr>
              <a:t>顺序查找</a:t>
            </a:r>
          </a:p>
        </p:txBody>
      </p:sp>
      <p:sp>
        <p:nvSpPr>
          <p:cNvPr id="43" name="椭圆 42"/>
          <p:cNvSpPr/>
          <p:nvPr>
            <p:custDataLst>
              <p:tags r:id="rId6"/>
            </p:custDataLst>
          </p:nvPr>
        </p:nvSpPr>
        <p:spPr>
          <a:xfrm>
            <a:off x="3347333" y="3110944"/>
            <a:ext cx="1555842" cy="1555841"/>
          </a:xfrm>
          <a:prstGeom prst="ellipse">
            <a:avLst/>
          </a:prstGeom>
          <a:solidFill>
            <a:srgbClr val="B2BD29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zh-CN" altLang="en-US" sz="2800" b="1" ker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rPr>
              <a:t>数据</a:t>
            </a:r>
          </a:p>
          <a:p>
            <a:pPr algn="ctr"/>
            <a:r>
              <a:rPr lang="zh-CN" altLang="en-US" sz="2800" b="1" ker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rPr>
              <a:t>无序</a:t>
            </a:r>
          </a:p>
        </p:txBody>
      </p:sp>
      <p:sp>
        <p:nvSpPr>
          <p:cNvPr id="47" name="椭圆 46"/>
          <p:cNvSpPr/>
          <p:nvPr>
            <p:custDataLst>
              <p:tags r:id="rId7"/>
            </p:custDataLst>
          </p:nvPr>
        </p:nvSpPr>
        <p:spPr>
          <a:xfrm>
            <a:off x="3064282" y="1765395"/>
            <a:ext cx="1345754" cy="1345754"/>
          </a:xfrm>
          <a:prstGeom prst="ellipse">
            <a:avLst/>
          </a:prstGeom>
          <a:solidFill>
            <a:srgbClr val="E7ABB1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zh-CN" altLang="en-US" sz="2800" b="1" kern="0">
                <a:solidFill>
                  <a:schemeClr val="tx1"/>
                </a:solidFill>
                <a:sym typeface="Arial" panose="020B0604020202020204" pitchFamily="34" charset="0"/>
              </a:rPr>
              <a:t>查找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644515" y="428625"/>
            <a:ext cx="5611495" cy="600075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#include &lt;bits/stdc++.h&gt;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using namespace std;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d[1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0005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],g,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n,f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-1;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main(){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&gt;&gt;n;</a:t>
            </a:r>
            <a:endParaRPr lang="zh-CN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for (int i=1;i&lt;=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;i++)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	cin&gt;&gt;d[i];  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cin&gt;&gt;g;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for(int i=1;i&lt;=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;i++){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if (d[i]==g) {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=i;	break;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cout&lt;&lt;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&lt;&lt;endl;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2" name="剪去对角的矩形 51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数组的查询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9" grpId="0" bldLvl="0" animBg="1"/>
      <p:bldP spid="10" grpId="0" bldLvl="0" animBg="1"/>
      <p:bldP spid="42" grpId="0" bldLvl="0" animBg="1"/>
      <p:bldP spid="43" grpId="0" bldLvl="0" animBg="1"/>
      <p:bldP spid="47" grpId="0" bldLvl="0" animBg="1"/>
      <p:bldP spid="5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13250" y="477520"/>
            <a:ext cx="6228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假设</a:t>
            </a:r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数组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中</a:t>
            </a:r>
            <a:r>
              <a:rPr 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的</a:t>
            </a:r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元素从小到大排好序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4415790" y="1122045"/>
          <a:ext cx="7464425" cy="93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4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5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356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0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sym typeface="+mn-ea"/>
                        </a:rPr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526790" y="1122045"/>
            <a:ext cx="7416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zh-CN" altLang="en-US" sz="2200" b="1">
                <a:sym typeface="+mn-ea"/>
              </a:rPr>
              <a:t>下标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15080" y="1623060"/>
            <a:ext cx="4921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200" b="1">
                <a:sym typeface="+mn-ea"/>
              </a:rPr>
              <a:t>d</a:t>
            </a:r>
          </a:p>
        </p:txBody>
      </p:sp>
      <p:sp>
        <p:nvSpPr>
          <p:cNvPr id="11" name="任意多边形 10"/>
          <p:cNvSpPr/>
          <p:nvPr>
            <p:custDataLst>
              <p:tags r:id="rId3"/>
            </p:custDataLst>
          </p:nvPr>
        </p:nvSpPr>
        <p:spPr>
          <a:xfrm rot="19858074">
            <a:off x="1780540" y="3069590"/>
            <a:ext cx="982345" cy="718185"/>
          </a:xfrm>
          <a:custGeom>
            <a:avLst/>
            <a:gdLst>
              <a:gd name="connsiteX0" fmla="*/ 0 w 1917700"/>
              <a:gd name="connsiteY0" fmla="*/ 0 h 924719"/>
              <a:gd name="connsiteX1" fmla="*/ 6510 w 1917700"/>
              <a:gd name="connsiteY1" fmla="*/ 0 h 924719"/>
              <a:gd name="connsiteX2" fmla="*/ 56334 w 1917700"/>
              <a:gd name="connsiteY2" fmla="*/ 29143 h 924719"/>
              <a:gd name="connsiteX3" fmla="*/ 958850 w 1917700"/>
              <a:gd name="connsiteY3" fmla="*/ 209550 h 924719"/>
              <a:gd name="connsiteX4" fmla="*/ 1861366 w 1917700"/>
              <a:gd name="connsiteY4" fmla="*/ 29143 h 924719"/>
              <a:gd name="connsiteX5" fmla="*/ 1911191 w 1917700"/>
              <a:gd name="connsiteY5" fmla="*/ 0 h 924719"/>
              <a:gd name="connsiteX6" fmla="*/ 1917700 w 1917700"/>
              <a:gd name="connsiteY6" fmla="*/ 0 h 924719"/>
              <a:gd name="connsiteX7" fmla="*/ 1917700 w 1917700"/>
              <a:gd name="connsiteY7" fmla="*/ 924719 h 924719"/>
              <a:gd name="connsiteX8" fmla="*/ 1911191 w 1917700"/>
              <a:gd name="connsiteY8" fmla="*/ 924719 h 924719"/>
              <a:gd name="connsiteX9" fmla="*/ 1861366 w 1917700"/>
              <a:gd name="connsiteY9" fmla="*/ 895577 h 924719"/>
              <a:gd name="connsiteX10" fmla="*/ 958850 w 1917700"/>
              <a:gd name="connsiteY10" fmla="*/ 715169 h 924719"/>
              <a:gd name="connsiteX11" fmla="*/ 56334 w 1917700"/>
              <a:gd name="connsiteY11" fmla="*/ 895577 h 924719"/>
              <a:gd name="connsiteX12" fmla="*/ 6510 w 1917700"/>
              <a:gd name="connsiteY12" fmla="*/ 924719 h 924719"/>
              <a:gd name="connsiteX13" fmla="*/ 0 w 1917700"/>
              <a:gd name="connsiteY13" fmla="*/ 924719 h 92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7700" h="924719">
                <a:moveTo>
                  <a:pt x="0" y="0"/>
                </a:moveTo>
                <a:lnTo>
                  <a:pt x="6510" y="0"/>
                </a:lnTo>
                <a:lnTo>
                  <a:pt x="56334" y="29143"/>
                </a:lnTo>
                <a:cubicBezTo>
                  <a:pt x="287308" y="140608"/>
                  <a:pt x="606396" y="209550"/>
                  <a:pt x="958850" y="209550"/>
                </a:cubicBezTo>
                <a:cubicBezTo>
                  <a:pt x="1311305" y="209550"/>
                  <a:pt x="1630392" y="140608"/>
                  <a:pt x="1861366" y="29143"/>
                </a:cubicBezTo>
                <a:lnTo>
                  <a:pt x="1911191" y="0"/>
                </a:lnTo>
                <a:lnTo>
                  <a:pt x="1917700" y="0"/>
                </a:lnTo>
                <a:lnTo>
                  <a:pt x="1917700" y="924719"/>
                </a:lnTo>
                <a:lnTo>
                  <a:pt x="1911191" y="924719"/>
                </a:lnTo>
                <a:lnTo>
                  <a:pt x="1861366" y="895577"/>
                </a:lnTo>
                <a:cubicBezTo>
                  <a:pt x="1630392" y="784112"/>
                  <a:pt x="1311305" y="715169"/>
                  <a:pt x="958850" y="715169"/>
                </a:cubicBezTo>
                <a:cubicBezTo>
                  <a:pt x="606396" y="715169"/>
                  <a:pt x="287308" y="784112"/>
                  <a:pt x="56334" y="895577"/>
                </a:cubicBezTo>
                <a:lnTo>
                  <a:pt x="6510" y="924719"/>
                </a:lnTo>
                <a:lnTo>
                  <a:pt x="0" y="924719"/>
                </a:lnTo>
                <a:close/>
              </a:path>
            </a:pathLst>
          </a:custGeom>
          <a:solidFill>
            <a:srgbClr val="EBEBE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kern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任意多边形 11"/>
          <p:cNvSpPr/>
          <p:nvPr>
            <p:custDataLst>
              <p:tags r:id="rId4"/>
            </p:custDataLst>
          </p:nvPr>
        </p:nvSpPr>
        <p:spPr>
          <a:xfrm>
            <a:off x="1954530" y="3747770"/>
            <a:ext cx="1007110" cy="718185"/>
          </a:xfrm>
          <a:custGeom>
            <a:avLst/>
            <a:gdLst>
              <a:gd name="connsiteX0" fmla="*/ 0 w 1917700"/>
              <a:gd name="connsiteY0" fmla="*/ 0 h 924719"/>
              <a:gd name="connsiteX1" fmla="*/ 6510 w 1917700"/>
              <a:gd name="connsiteY1" fmla="*/ 0 h 924719"/>
              <a:gd name="connsiteX2" fmla="*/ 56334 w 1917700"/>
              <a:gd name="connsiteY2" fmla="*/ 29143 h 924719"/>
              <a:gd name="connsiteX3" fmla="*/ 958850 w 1917700"/>
              <a:gd name="connsiteY3" fmla="*/ 209550 h 924719"/>
              <a:gd name="connsiteX4" fmla="*/ 1861366 w 1917700"/>
              <a:gd name="connsiteY4" fmla="*/ 29143 h 924719"/>
              <a:gd name="connsiteX5" fmla="*/ 1911191 w 1917700"/>
              <a:gd name="connsiteY5" fmla="*/ 0 h 924719"/>
              <a:gd name="connsiteX6" fmla="*/ 1917700 w 1917700"/>
              <a:gd name="connsiteY6" fmla="*/ 0 h 924719"/>
              <a:gd name="connsiteX7" fmla="*/ 1917700 w 1917700"/>
              <a:gd name="connsiteY7" fmla="*/ 924719 h 924719"/>
              <a:gd name="connsiteX8" fmla="*/ 1911191 w 1917700"/>
              <a:gd name="connsiteY8" fmla="*/ 924719 h 924719"/>
              <a:gd name="connsiteX9" fmla="*/ 1861366 w 1917700"/>
              <a:gd name="connsiteY9" fmla="*/ 895577 h 924719"/>
              <a:gd name="connsiteX10" fmla="*/ 958850 w 1917700"/>
              <a:gd name="connsiteY10" fmla="*/ 715169 h 924719"/>
              <a:gd name="connsiteX11" fmla="*/ 56334 w 1917700"/>
              <a:gd name="connsiteY11" fmla="*/ 895577 h 924719"/>
              <a:gd name="connsiteX12" fmla="*/ 6510 w 1917700"/>
              <a:gd name="connsiteY12" fmla="*/ 924719 h 924719"/>
              <a:gd name="connsiteX13" fmla="*/ 0 w 1917700"/>
              <a:gd name="connsiteY13" fmla="*/ 924719 h 92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7700" h="924719">
                <a:moveTo>
                  <a:pt x="0" y="0"/>
                </a:moveTo>
                <a:lnTo>
                  <a:pt x="6510" y="0"/>
                </a:lnTo>
                <a:lnTo>
                  <a:pt x="56334" y="29143"/>
                </a:lnTo>
                <a:cubicBezTo>
                  <a:pt x="287308" y="140608"/>
                  <a:pt x="606396" y="209550"/>
                  <a:pt x="958850" y="209550"/>
                </a:cubicBezTo>
                <a:cubicBezTo>
                  <a:pt x="1311305" y="209550"/>
                  <a:pt x="1630392" y="140608"/>
                  <a:pt x="1861366" y="29143"/>
                </a:cubicBezTo>
                <a:lnTo>
                  <a:pt x="1911191" y="0"/>
                </a:lnTo>
                <a:lnTo>
                  <a:pt x="1917700" y="0"/>
                </a:lnTo>
                <a:lnTo>
                  <a:pt x="1917700" y="924719"/>
                </a:lnTo>
                <a:lnTo>
                  <a:pt x="1911191" y="924719"/>
                </a:lnTo>
                <a:lnTo>
                  <a:pt x="1861366" y="895577"/>
                </a:lnTo>
                <a:cubicBezTo>
                  <a:pt x="1630392" y="784112"/>
                  <a:pt x="1311305" y="715169"/>
                  <a:pt x="958850" y="715169"/>
                </a:cubicBezTo>
                <a:cubicBezTo>
                  <a:pt x="606396" y="715169"/>
                  <a:pt x="287308" y="784112"/>
                  <a:pt x="56334" y="895577"/>
                </a:cubicBezTo>
                <a:lnTo>
                  <a:pt x="6510" y="924719"/>
                </a:lnTo>
                <a:lnTo>
                  <a:pt x="0" y="924719"/>
                </a:lnTo>
                <a:close/>
              </a:path>
            </a:pathLst>
          </a:custGeom>
          <a:solidFill>
            <a:srgbClr val="EBEBE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kern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>
            <p:custDataLst>
              <p:tags r:id="rId5"/>
            </p:custDataLst>
          </p:nvPr>
        </p:nvSpPr>
        <p:spPr>
          <a:xfrm>
            <a:off x="450850" y="3086100"/>
            <a:ext cx="1901825" cy="2040890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kern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6"/>
            </p:custDataLst>
          </p:nvPr>
        </p:nvSpPr>
        <p:spPr>
          <a:xfrm>
            <a:off x="603885" y="3185795"/>
            <a:ext cx="1492250" cy="178816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D9D9D9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da-DK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rPr>
              <a:t>二分查找</a:t>
            </a:r>
          </a:p>
        </p:txBody>
      </p:sp>
      <p:sp>
        <p:nvSpPr>
          <p:cNvPr id="15" name="椭圆 14"/>
          <p:cNvSpPr/>
          <p:nvPr>
            <p:custDataLst>
              <p:tags r:id="rId7"/>
            </p:custDataLst>
          </p:nvPr>
        </p:nvSpPr>
        <p:spPr>
          <a:xfrm>
            <a:off x="2756535" y="3495040"/>
            <a:ext cx="1195070" cy="1282065"/>
          </a:xfrm>
          <a:prstGeom prst="ellipse">
            <a:avLst/>
          </a:prstGeom>
          <a:solidFill>
            <a:srgbClr val="B2BD29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zh-CN" altLang="en-US" sz="2800" b="1" ker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rPr>
              <a:t>数据有序</a:t>
            </a:r>
          </a:p>
        </p:txBody>
      </p:sp>
      <p:sp>
        <p:nvSpPr>
          <p:cNvPr id="16" name="椭圆 15"/>
          <p:cNvSpPr/>
          <p:nvPr>
            <p:custDataLst>
              <p:tags r:id="rId8"/>
            </p:custDataLst>
          </p:nvPr>
        </p:nvSpPr>
        <p:spPr>
          <a:xfrm>
            <a:off x="2493010" y="2386330"/>
            <a:ext cx="1033780" cy="1108710"/>
          </a:xfrm>
          <a:prstGeom prst="ellipse">
            <a:avLst/>
          </a:prstGeom>
          <a:solidFill>
            <a:srgbClr val="E7ABB1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zh-CN" altLang="en-US" sz="2800" b="1" kern="0">
                <a:solidFill>
                  <a:schemeClr val="tx1"/>
                </a:solidFill>
                <a:sym typeface="Arial" panose="020B0604020202020204" pitchFamily="34" charset="0"/>
              </a:rPr>
              <a:t>查找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815080" y="2193925"/>
            <a:ext cx="1841500" cy="4603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b="1">
                <a:solidFill>
                  <a:srgbClr val="C00000"/>
                </a:solidFill>
                <a:sym typeface="+mn-ea"/>
              </a:rPr>
              <a:t>查找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g=153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381500" y="3553460"/>
            <a:ext cx="757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ym typeface="+mn-ea"/>
              </a:rPr>
              <a:t>lft</a:t>
            </a:r>
          </a:p>
        </p:txBody>
      </p:sp>
      <p:graphicFrame>
        <p:nvGraphicFramePr>
          <p:cNvPr id="52" name="表格 51"/>
          <p:cNvGraphicFramePr/>
          <p:nvPr>
            <p:custDataLst>
              <p:tags r:id="rId9"/>
            </p:custDataLst>
          </p:nvPr>
        </p:nvGraphicFramePr>
        <p:xfrm>
          <a:off x="5327650" y="3011805"/>
          <a:ext cx="5514975" cy="230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文本框 52"/>
          <p:cNvSpPr txBox="1"/>
          <p:nvPr/>
        </p:nvSpPr>
        <p:spPr>
          <a:xfrm>
            <a:off x="3939541" y="301180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zh-CN" altLang="en-US" sz="2400" b="1">
                <a:sym typeface="+mn-ea"/>
              </a:rPr>
              <a:t>比较次数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4551681" y="4075430"/>
            <a:ext cx="6565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ym typeface="+mn-ea"/>
              </a:rPr>
              <a:t>rgt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4372611" y="4732020"/>
            <a:ext cx="815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ym typeface="+mn-ea"/>
              </a:rPr>
              <a:t>mid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464810" y="3553460"/>
            <a:ext cx="757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ym typeface="+mn-ea"/>
              </a:rPr>
              <a:t>1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5464810" y="4210050"/>
            <a:ext cx="757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>
                <a:sym typeface="+mn-ea"/>
              </a:rPr>
              <a:t>10</a:t>
            </a:r>
          </a:p>
        </p:txBody>
      </p:sp>
      <p:sp>
        <p:nvSpPr>
          <p:cNvPr id="19" name="剪去对角的矩形 18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数组的查询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48" grpId="0" bldLvl="0" animBg="1"/>
      <p:bldP spid="17" grpId="0"/>
      <p:bldP spid="53" grpId="0"/>
      <p:bldP spid="54" grpId="0"/>
      <p:bldP spid="55" grpId="0"/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 rot="19858074">
            <a:off x="1780540" y="3069590"/>
            <a:ext cx="982345" cy="718185"/>
          </a:xfrm>
          <a:custGeom>
            <a:avLst/>
            <a:gdLst>
              <a:gd name="connsiteX0" fmla="*/ 0 w 1917700"/>
              <a:gd name="connsiteY0" fmla="*/ 0 h 924719"/>
              <a:gd name="connsiteX1" fmla="*/ 6510 w 1917700"/>
              <a:gd name="connsiteY1" fmla="*/ 0 h 924719"/>
              <a:gd name="connsiteX2" fmla="*/ 56334 w 1917700"/>
              <a:gd name="connsiteY2" fmla="*/ 29143 h 924719"/>
              <a:gd name="connsiteX3" fmla="*/ 958850 w 1917700"/>
              <a:gd name="connsiteY3" fmla="*/ 209550 h 924719"/>
              <a:gd name="connsiteX4" fmla="*/ 1861366 w 1917700"/>
              <a:gd name="connsiteY4" fmla="*/ 29143 h 924719"/>
              <a:gd name="connsiteX5" fmla="*/ 1911191 w 1917700"/>
              <a:gd name="connsiteY5" fmla="*/ 0 h 924719"/>
              <a:gd name="connsiteX6" fmla="*/ 1917700 w 1917700"/>
              <a:gd name="connsiteY6" fmla="*/ 0 h 924719"/>
              <a:gd name="connsiteX7" fmla="*/ 1917700 w 1917700"/>
              <a:gd name="connsiteY7" fmla="*/ 924719 h 924719"/>
              <a:gd name="connsiteX8" fmla="*/ 1911191 w 1917700"/>
              <a:gd name="connsiteY8" fmla="*/ 924719 h 924719"/>
              <a:gd name="connsiteX9" fmla="*/ 1861366 w 1917700"/>
              <a:gd name="connsiteY9" fmla="*/ 895577 h 924719"/>
              <a:gd name="connsiteX10" fmla="*/ 958850 w 1917700"/>
              <a:gd name="connsiteY10" fmla="*/ 715169 h 924719"/>
              <a:gd name="connsiteX11" fmla="*/ 56334 w 1917700"/>
              <a:gd name="connsiteY11" fmla="*/ 895577 h 924719"/>
              <a:gd name="connsiteX12" fmla="*/ 6510 w 1917700"/>
              <a:gd name="connsiteY12" fmla="*/ 924719 h 924719"/>
              <a:gd name="connsiteX13" fmla="*/ 0 w 1917700"/>
              <a:gd name="connsiteY13" fmla="*/ 924719 h 92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7700" h="924719">
                <a:moveTo>
                  <a:pt x="0" y="0"/>
                </a:moveTo>
                <a:lnTo>
                  <a:pt x="6510" y="0"/>
                </a:lnTo>
                <a:lnTo>
                  <a:pt x="56334" y="29143"/>
                </a:lnTo>
                <a:cubicBezTo>
                  <a:pt x="287308" y="140608"/>
                  <a:pt x="606396" y="209550"/>
                  <a:pt x="958850" y="209550"/>
                </a:cubicBezTo>
                <a:cubicBezTo>
                  <a:pt x="1311305" y="209550"/>
                  <a:pt x="1630392" y="140608"/>
                  <a:pt x="1861366" y="29143"/>
                </a:cubicBezTo>
                <a:lnTo>
                  <a:pt x="1911191" y="0"/>
                </a:lnTo>
                <a:lnTo>
                  <a:pt x="1917700" y="0"/>
                </a:lnTo>
                <a:lnTo>
                  <a:pt x="1917700" y="924719"/>
                </a:lnTo>
                <a:lnTo>
                  <a:pt x="1911191" y="924719"/>
                </a:lnTo>
                <a:lnTo>
                  <a:pt x="1861366" y="895577"/>
                </a:lnTo>
                <a:cubicBezTo>
                  <a:pt x="1630392" y="784112"/>
                  <a:pt x="1311305" y="715169"/>
                  <a:pt x="958850" y="715169"/>
                </a:cubicBezTo>
                <a:cubicBezTo>
                  <a:pt x="606396" y="715169"/>
                  <a:pt x="287308" y="784112"/>
                  <a:pt x="56334" y="895577"/>
                </a:cubicBezTo>
                <a:lnTo>
                  <a:pt x="6510" y="924719"/>
                </a:lnTo>
                <a:lnTo>
                  <a:pt x="0" y="924719"/>
                </a:lnTo>
                <a:close/>
              </a:path>
            </a:pathLst>
          </a:custGeom>
          <a:solidFill>
            <a:srgbClr val="EBEBE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kern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954530" y="3747770"/>
            <a:ext cx="1007110" cy="718185"/>
          </a:xfrm>
          <a:custGeom>
            <a:avLst/>
            <a:gdLst>
              <a:gd name="connsiteX0" fmla="*/ 0 w 1917700"/>
              <a:gd name="connsiteY0" fmla="*/ 0 h 924719"/>
              <a:gd name="connsiteX1" fmla="*/ 6510 w 1917700"/>
              <a:gd name="connsiteY1" fmla="*/ 0 h 924719"/>
              <a:gd name="connsiteX2" fmla="*/ 56334 w 1917700"/>
              <a:gd name="connsiteY2" fmla="*/ 29143 h 924719"/>
              <a:gd name="connsiteX3" fmla="*/ 958850 w 1917700"/>
              <a:gd name="connsiteY3" fmla="*/ 209550 h 924719"/>
              <a:gd name="connsiteX4" fmla="*/ 1861366 w 1917700"/>
              <a:gd name="connsiteY4" fmla="*/ 29143 h 924719"/>
              <a:gd name="connsiteX5" fmla="*/ 1911191 w 1917700"/>
              <a:gd name="connsiteY5" fmla="*/ 0 h 924719"/>
              <a:gd name="connsiteX6" fmla="*/ 1917700 w 1917700"/>
              <a:gd name="connsiteY6" fmla="*/ 0 h 924719"/>
              <a:gd name="connsiteX7" fmla="*/ 1917700 w 1917700"/>
              <a:gd name="connsiteY7" fmla="*/ 924719 h 924719"/>
              <a:gd name="connsiteX8" fmla="*/ 1911191 w 1917700"/>
              <a:gd name="connsiteY8" fmla="*/ 924719 h 924719"/>
              <a:gd name="connsiteX9" fmla="*/ 1861366 w 1917700"/>
              <a:gd name="connsiteY9" fmla="*/ 895577 h 924719"/>
              <a:gd name="connsiteX10" fmla="*/ 958850 w 1917700"/>
              <a:gd name="connsiteY10" fmla="*/ 715169 h 924719"/>
              <a:gd name="connsiteX11" fmla="*/ 56334 w 1917700"/>
              <a:gd name="connsiteY11" fmla="*/ 895577 h 924719"/>
              <a:gd name="connsiteX12" fmla="*/ 6510 w 1917700"/>
              <a:gd name="connsiteY12" fmla="*/ 924719 h 924719"/>
              <a:gd name="connsiteX13" fmla="*/ 0 w 1917700"/>
              <a:gd name="connsiteY13" fmla="*/ 924719 h 92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17700" h="924719">
                <a:moveTo>
                  <a:pt x="0" y="0"/>
                </a:moveTo>
                <a:lnTo>
                  <a:pt x="6510" y="0"/>
                </a:lnTo>
                <a:lnTo>
                  <a:pt x="56334" y="29143"/>
                </a:lnTo>
                <a:cubicBezTo>
                  <a:pt x="287308" y="140608"/>
                  <a:pt x="606396" y="209550"/>
                  <a:pt x="958850" y="209550"/>
                </a:cubicBezTo>
                <a:cubicBezTo>
                  <a:pt x="1311305" y="209550"/>
                  <a:pt x="1630392" y="140608"/>
                  <a:pt x="1861366" y="29143"/>
                </a:cubicBezTo>
                <a:lnTo>
                  <a:pt x="1911191" y="0"/>
                </a:lnTo>
                <a:lnTo>
                  <a:pt x="1917700" y="0"/>
                </a:lnTo>
                <a:lnTo>
                  <a:pt x="1917700" y="924719"/>
                </a:lnTo>
                <a:lnTo>
                  <a:pt x="1911191" y="924719"/>
                </a:lnTo>
                <a:lnTo>
                  <a:pt x="1861366" y="895577"/>
                </a:lnTo>
                <a:cubicBezTo>
                  <a:pt x="1630392" y="784112"/>
                  <a:pt x="1311305" y="715169"/>
                  <a:pt x="958850" y="715169"/>
                </a:cubicBezTo>
                <a:cubicBezTo>
                  <a:pt x="606396" y="715169"/>
                  <a:pt x="287308" y="784112"/>
                  <a:pt x="56334" y="895577"/>
                </a:cubicBezTo>
                <a:lnTo>
                  <a:pt x="6510" y="924719"/>
                </a:lnTo>
                <a:lnTo>
                  <a:pt x="0" y="924719"/>
                </a:lnTo>
                <a:close/>
              </a:path>
            </a:pathLst>
          </a:custGeom>
          <a:solidFill>
            <a:srgbClr val="EBEBE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kern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450850" y="3086100"/>
            <a:ext cx="1901825" cy="2040890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kern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603885" y="3185795"/>
            <a:ext cx="1492250" cy="178816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D9D9D9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da-DK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rPr>
              <a:t>二分查找</a:t>
            </a:r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>
            <a:off x="2756535" y="3495040"/>
            <a:ext cx="1195070" cy="1282065"/>
          </a:xfrm>
          <a:prstGeom prst="ellipse">
            <a:avLst/>
          </a:prstGeom>
          <a:solidFill>
            <a:srgbClr val="B2BD29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zh-CN" altLang="en-US" sz="2800" b="1" ker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rPr>
              <a:t>数据有序</a:t>
            </a:r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>
            <a:off x="2493010" y="2386330"/>
            <a:ext cx="1033780" cy="1108710"/>
          </a:xfrm>
          <a:prstGeom prst="ellipse">
            <a:avLst/>
          </a:prstGeom>
          <a:solidFill>
            <a:srgbClr val="E7ABB1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zh-CN" altLang="en-US" sz="2800" b="1" kern="0">
                <a:solidFill>
                  <a:schemeClr val="tx1"/>
                </a:solidFill>
                <a:sym typeface="Arial" panose="020B0604020202020204" pitchFamily="34" charset="0"/>
              </a:rPr>
              <a:t>查找</a:t>
            </a:r>
          </a:p>
        </p:txBody>
      </p:sp>
      <p:sp>
        <p:nvSpPr>
          <p:cNvPr id="2" name="矩形 1"/>
          <p:cNvSpPr/>
          <p:nvPr/>
        </p:nvSpPr>
        <p:spPr>
          <a:xfrm>
            <a:off x="3589655" y="892175"/>
            <a:ext cx="548703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二分查找核心代码如下：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57115" y="1570990"/>
            <a:ext cx="4859655" cy="4893647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find=-1;</a:t>
            </a:r>
          </a:p>
          <a:p>
            <a:pPr>
              <a:lnSpc>
                <a:spcPct val="100000"/>
              </a:lnSpc>
            </a:pPr>
            <a:r>
              <a:rPr lang="en-US" altLang="zh-CN" sz="2600" dirty="0" err="1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lft</a:t>
            </a: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=1;rgt=n;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while(</a:t>
            </a:r>
            <a:r>
              <a:rPr lang="en-US" altLang="zh-CN" sz="2600" dirty="0" err="1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lft</a:t>
            </a: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&lt;=</a:t>
            </a:r>
            <a:r>
              <a:rPr lang="en-US" altLang="zh-CN" sz="2600" dirty="0" err="1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rgt</a:t>
            </a: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){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	int mid=(</a:t>
            </a:r>
            <a:r>
              <a:rPr lang="en-US" altLang="zh-CN" sz="2600" dirty="0" err="1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lft+rgt</a:t>
            </a: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)/2;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	if (d[mid]==g) {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		find=mid;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		break;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	}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    	if (d[mid]&gt;g) </a:t>
            </a:r>
            <a:r>
              <a:rPr lang="en-US" altLang="zh-CN" sz="2600" dirty="0" err="1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rgt</a:t>
            </a: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=mid-1;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	else </a:t>
            </a:r>
            <a:r>
              <a:rPr lang="en-US" altLang="zh-CN" sz="2600" dirty="0" err="1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lft</a:t>
            </a: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=mid+1;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onsolas" panose="020B0609020204030204" pitchFamily="49" charset="0"/>
                <a:ea typeface="微软雅黑" panose="020B0503020204020204" pitchFamily="34" charset="-122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9" name="图片 8" descr="牛00">
            <a:hlinkClick r:id="rId10" action="ppaction://hlinkfile"/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695" y="5623560"/>
            <a:ext cx="1097280" cy="995045"/>
          </a:xfrm>
          <a:prstGeom prst="rect">
            <a:avLst/>
          </a:prstGeom>
        </p:spPr>
      </p:pic>
      <p:sp>
        <p:nvSpPr>
          <p:cNvPr id="18" name="剪去对角的矩形 17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数组的查询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63695" y="855345"/>
            <a:ext cx="32702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400" b="1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数组的统计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09065" y="2226945"/>
            <a:ext cx="93745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600" i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        </a:t>
            </a:r>
            <a:r>
              <a:rPr sz="3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数组的</a:t>
            </a:r>
            <a:r>
              <a:rPr lang="zh-CN" sz="3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统计</a:t>
            </a:r>
            <a:r>
              <a:rPr sz="3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操作，就是</a:t>
            </a:r>
            <a:r>
              <a:rPr lang="zh-CN" sz="3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访问</a:t>
            </a:r>
            <a:r>
              <a:rPr sz="3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数组中</a:t>
            </a:r>
            <a:r>
              <a:rPr lang="zh-CN" sz="3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每个元素，统计某一个值或数组元素符合某一条件的次数</a:t>
            </a:r>
            <a:r>
              <a:rPr sz="3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。</a:t>
            </a:r>
            <a:endParaRPr lang="zh-CN" altLang="en-US" sz="3600">
              <a:effectLst/>
              <a:latin typeface="方正大魏体简体" panose="02000000000000000000" charset="-122"/>
              <a:ea typeface="方正大魏体简体" panose="020000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287337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55219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数组的统计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7210" y="1182370"/>
            <a:ext cx="11116945" cy="48310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【问题描述】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淘淘家有棵苹果树，每年会结出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个苹果。</a:t>
            </a:r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每个苹果都有一个甜度，第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个苹果的甜度为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</a:t>
            </a:r>
            <a:r>
              <a:rPr lang="en-US" altLang="zh-CN" sz="2000" b="1" baseline="-25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淘淘认为甜度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大于等于</a:t>
            </a: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g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的苹果最好吃，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请编程帮她</a:t>
            </a:r>
            <a:r>
              <a:rPr 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统计有几个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符合条件的苹果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【输入格式】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共三行。</a:t>
            </a:r>
            <a:endParaRPr lang="zh-CN" altLang="en-US" sz="2000" b="1" dirty="0"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第一行，一个整数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第二行，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100~200(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含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100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200)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的整数，表示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个苹果的甜度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整数间用空格分隔。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第三行，一个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100~200(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含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100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120)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的整数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表示淘淘最喜欢吃甜度大于等于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g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的苹果。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【输出格式】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    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共一行，只包含一个整数，表示</a:t>
            </a:r>
            <a:r>
              <a:rPr 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个符合条件的苹果。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【输入样例】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10</a:t>
            </a:r>
            <a:endParaRPr lang="zh-CN" altLang="en-US" sz="20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100  200 150 153 140 136 189 183 166 123</a:t>
            </a: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150</a:t>
            </a: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【输出样例】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6</a:t>
            </a: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数组的统计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72790" y="385445"/>
            <a:ext cx="3763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统</a:t>
            </a:r>
            <a:r>
              <a:rPr lang="zh-CN" altLang="en-US" sz="3600" b="1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计苹果数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287337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55219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数组的统计</a:t>
            </a: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数组的统计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72790" y="246380"/>
            <a:ext cx="3763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统</a:t>
            </a:r>
            <a:r>
              <a:rPr lang="zh-CN" altLang="en-US" sz="3600" b="1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计苹果数</a:t>
            </a:r>
          </a:p>
        </p:txBody>
      </p:sp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408941" y="1088036"/>
            <a:ext cx="2476189" cy="2476189"/>
          </a:xfrm>
          <a:prstGeom prst="ellipse">
            <a:avLst/>
          </a:prstGeom>
          <a:solidFill>
            <a:srgbClr val="D9D9D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kern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2" name="椭圆 41"/>
          <p:cNvSpPr/>
          <p:nvPr>
            <p:custDataLst>
              <p:tags r:id="rId3"/>
            </p:custDataLst>
          </p:nvPr>
        </p:nvSpPr>
        <p:spPr>
          <a:xfrm>
            <a:off x="561975" y="1241425"/>
            <a:ext cx="1943100" cy="216979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D9D9D9"/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da-DK" sz="4000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rPr>
              <a:t>顺序查找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74870" y="1087755"/>
            <a:ext cx="5977890" cy="51257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#include &lt;bits/stdc++.h&gt;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using namespace std;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int d[10005],n,g,f=0;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int main(){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cin&gt;&gt;n;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for (int i=1;i&lt;=n;i++)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	cin&gt;&gt;d[i];  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cin&gt;&gt;g;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for(int i=1;i&lt;=n;i++)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if (d[i]&gt;=g) 	f++;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cout&lt;&lt;f&lt;&lt;endl;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return 0;</a:t>
            </a:r>
          </a:p>
          <a:p>
            <a:pPr>
              <a:lnSpc>
                <a:spcPct val="90000"/>
              </a:lnSpc>
            </a:pP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9" name="图片 8" descr="牛00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695" y="5623560"/>
            <a:ext cx="1097280" cy="9950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0</a:t>
            </a:r>
            <a:r>
              <a:rPr kumimoji="0" lang="en-US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3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210972" y="2626375"/>
            <a:ext cx="50800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altLang="en-US" sz="4800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+mn-ea"/>
              </a:rPr>
              <a:t>数组的删除与插入</a:t>
            </a: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287337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55219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数组的统计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0050" y="1079500"/>
            <a:ext cx="9071610" cy="52997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【问题描述】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把一个数组的第x个位置的元素删除掉。</a:t>
            </a:r>
            <a:endParaRPr lang="zh-CN" altLang="en-US" sz="2200" dirty="0"/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【输入格式】 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共三行。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ym typeface="+mn-ea"/>
              </a:rPr>
              <a:t>   </a:t>
            </a:r>
            <a:r>
              <a:rPr lang="en-US" altLang="zh-CN" sz="2400" dirty="0">
                <a:sym typeface="+mn-ea"/>
              </a:rPr>
              <a:t>	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第一行：一个整数n；</a:t>
            </a:r>
            <a:b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  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第二行：n个整数；</a:t>
            </a:r>
            <a:b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  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第三行：一个整数x，为要删除的位置。</a:t>
            </a:r>
            <a:r>
              <a:rPr lang="zh-CN" altLang="en-US" sz="2400" dirty="0">
                <a:sym typeface="+mn-ea"/>
              </a:rPr>
              <a:t> </a:t>
            </a:r>
            <a:endParaRPr lang="zh-CN" altLang="en-US" sz="2400" b="1" dirty="0"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【输出格式】</a:t>
            </a:r>
            <a:r>
              <a:rPr lang="zh-CN" altLang="en-US" sz="2200" dirty="0">
                <a:sym typeface="+mn-ea"/>
              </a:rPr>
              <a:t> </a:t>
            </a:r>
          </a:p>
          <a:p>
            <a:pPr>
              <a:lnSpc>
                <a:spcPct val="110000"/>
              </a:lnSpc>
            </a:pPr>
            <a:r>
              <a:rPr lang="zh-CN" altLang="en-US" sz="2200" dirty="0">
                <a:sym typeface="+mn-ea"/>
              </a:rPr>
              <a:t>    </a:t>
            </a:r>
            <a:r>
              <a:rPr lang="en-US" altLang="zh-CN" sz="2200" dirty="0">
                <a:sym typeface="+mn-ea"/>
              </a:rPr>
              <a:t>	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输出更新后的数组。</a:t>
            </a:r>
            <a:endParaRPr lang="zh-CN" altLang="en-US" sz="2200" b="1" dirty="0"/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【输入样例】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10</a:t>
            </a:r>
            <a:endParaRPr lang="zh-CN" altLang="en-US" sz="24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12 6 25 28 9 3 36 45 50 77</a:t>
            </a: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7</a:t>
            </a: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【输出样例】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12 6 25 28 9 3 45 50 77</a:t>
            </a:r>
            <a:endParaRPr lang="en-US" altLang="zh-CN" sz="2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数组的删除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72790" y="246380"/>
            <a:ext cx="5366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数组元素的删除</a:t>
            </a:r>
            <a:r>
              <a:rPr lang="en-US" altLang="zh-CN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1</a:t>
            </a:r>
            <a:endParaRPr lang="en-US" altLang="zh-CN" sz="3600" b="1">
              <a:solidFill>
                <a:schemeClr val="tx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23270" y="267335"/>
            <a:ext cx="1097280" cy="9950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oup 3"/>
          <p:cNvGrpSpPr/>
          <p:nvPr/>
        </p:nvGrpSpPr>
        <p:grpSpPr>
          <a:xfrm>
            <a:off x="2925445" y="1618615"/>
            <a:ext cx="5410200" cy="485775"/>
            <a:chOff x="1152" y="1104"/>
            <a:chExt cx="2880" cy="24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5059" name="Rectangle 4"/>
            <p:cNvSpPr/>
            <p:nvPr/>
          </p:nvSpPr>
          <p:spPr>
            <a:xfrm>
              <a:off x="1152" y="1104"/>
              <a:ext cx="288" cy="24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45060" name="Rectangle 5"/>
            <p:cNvSpPr/>
            <p:nvPr/>
          </p:nvSpPr>
          <p:spPr>
            <a:xfrm>
              <a:off x="1440" y="1104"/>
              <a:ext cx="288" cy="24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5061" name="Rectangle 6"/>
            <p:cNvSpPr/>
            <p:nvPr/>
          </p:nvSpPr>
          <p:spPr>
            <a:xfrm>
              <a:off x="1728" y="1104"/>
              <a:ext cx="288" cy="24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25</a:t>
              </a:r>
            </a:p>
          </p:txBody>
        </p:sp>
        <p:sp>
          <p:nvSpPr>
            <p:cNvPr id="45062" name="Rectangle 7"/>
            <p:cNvSpPr/>
            <p:nvPr/>
          </p:nvSpPr>
          <p:spPr>
            <a:xfrm>
              <a:off x="2016" y="1104"/>
              <a:ext cx="288" cy="24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28</a:t>
              </a:r>
            </a:p>
          </p:txBody>
        </p:sp>
        <p:sp>
          <p:nvSpPr>
            <p:cNvPr id="45063" name="Rectangle 8"/>
            <p:cNvSpPr/>
            <p:nvPr/>
          </p:nvSpPr>
          <p:spPr>
            <a:xfrm>
              <a:off x="2304" y="1104"/>
              <a:ext cx="288" cy="24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9</a:t>
              </a:r>
            </a:p>
          </p:txBody>
        </p:sp>
        <p:sp>
          <p:nvSpPr>
            <p:cNvPr id="45064" name="Rectangle 9"/>
            <p:cNvSpPr/>
            <p:nvPr/>
          </p:nvSpPr>
          <p:spPr>
            <a:xfrm>
              <a:off x="2592" y="1104"/>
              <a:ext cx="288" cy="24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5065" name="Rectangle 10"/>
            <p:cNvSpPr/>
            <p:nvPr/>
          </p:nvSpPr>
          <p:spPr>
            <a:xfrm>
              <a:off x="2880" y="1104"/>
              <a:ext cx="288" cy="24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36</a:t>
              </a:r>
            </a:p>
          </p:txBody>
        </p:sp>
        <p:sp>
          <p:nvSpPr>
            <p:cNvPr id="45066" name="Rectangle 11"/>
            <p:cNvSpPr/>
            <p:nvPr/>
          </p:nvSpPr>
          <p:spPr>
            <a:xfrm>
              <a:off x="3168" y="1104"/>
              <a:ext cx="288" cy="24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45</a:t>
              </a:r>
            </a:p>
          </p:txBody>
        </p:sp>
        <p:sp>
          <p:nvSpPr>
            <p:cNvPr id="45067" name="Rectangle 12"/>
            <p:cNvSpPr/>
            <p:nvPr/>
          </p:nvSpPr>
          <p:spPr>
            <a:xfrm>
              <a:off x="3456" y="1104"/>
              <a:ext cx="288" cy="24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50</a:t>
              </a:r>
            </a:p>
          </p:txBody>
        </p:sp>
        <p:sp>
          <p:nvSpPr>
            <p:cNvPr id="45068" name="Rectangle 13"/>
            <p:cNvSpPr/>
            <p:nvPr/>
          </p:nvSpPr>
          <p:spPr>
            <a:xfrm>
              <a:off x="3744" y="1104"/>
              <a:ext cx="288" cy="240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77</a:t>
              </a:r>
            </a:p>
          </p:txBody>
        </p:sp>
      </p:grpSp>
      <p:sp>
        <p:nvSpPr>
          <p:cNvPr id="45069" name="Text Box 14"/>
          <p:cNvSpPr txBox="1"/>
          <p:nvPr/>
        </p:nvSpPr>
        <p:spPr>
          <a:xfrm>
            <a:off x="836295" y="1330960"/>
            <a:ext cx="14478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数组a</a:t>
            </a:r>
          </a:p>
        </p:txBody>
      </p:sp>
      <p:sp>
        <p:nvSpPr>
          <p:cNvPr id="254991" name="Text Box 15"/>
          <p:cNvSpPr txBox="1"/>
          <p:nvPr/>
        </p:nvSpPr>
        <p:spPr>
          <a:xfrm>
            <a:off x="1044575" y="2105025"/>
            <a:ext cx="111061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X=7</a:t>
            </a:r>
          </a:p>
        </p:txBody>
      </p:sp>
      <p:sp>
        <p:nvSpPr>
          <p:cNvPr id="16390" name="AutoShape 16"/>
          <p:cNvSpPr/>
          <p:nvPr/>
        </p:nvSpPr>
        <p:spPr>
          <a:xfrm flipV="1">
            <a:off x="6134735" y="2153285"/>
            <a:ext cx="1990090" cy="460375"/>
          </a:xfrm>
          <a:prstGeom prst="wedgeEllipseCallout">
            <a:avLst>
              <a:gd name="adj1" fmla="val -32348"/>
              <a:gd name="adj2" fmla="val 77631"/>
            </a:avLst>
          </a:prstGeom>
          <a:solidFill>
            <a:srgbClr val="FFCC66"/>
          </a:solidFill>
          <a:ln w="9525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anchor="t"/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个位置</a:t>
            </a:r>
          </a:p>
        </p:txBody>
      </p:sp>
      <p:sp>
        <p:nvSpPr>
          <p:cNvPr id="255004" name="Text Box 28"/>
          <p:cNvSpPr txBox="1"/>
          <p:nvPr/>
        </p:nvSpPr>
        <p:spPr>
          <a:xfrm>
            <a:off x="8790940" y="2626995"/>
            <a:ext cx="3008630" cy="10147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1"/>
            </a:solidFill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(i=x+1 ;i&lt;=n;i++)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a[i-1]=a[i];</a:t>
            </a:r>
          </a:p>
        </p:txBody>
      </p:sp>
      <p:grpSp>
        <p:nvGrpSpPr>
          <p:cNvPr id="255005" name="Group 29"/>
          <p:cNvGrpSpPr/>
          <p:nvPr/>
        </p:nvGrpSpPr>
        <p:grpSpPr>
          <a:xfrm>
            <a:off x="2845435" y="2805430"/>
            <a:ext cx="5562600" cy="1233170"/>
            <a:chOff x="1392" y="2400"/>
            <a:chExt cx="3552" cy="720"/>
          </a:xfrm>
          <a:solidFill>
            <a:schemeClr val="accent4">
              <a:lumMod val="40000"/>
              <a:lumOff val="60000"/>
            </a:schemeClr>
          </a:solidFill>
        </p:grpSpPr>
        <p:grpSp>
          <p:nvGrpSpPr>
            <p:cNvPr id="45074" name="Group 30"/>
            <p:cNvGrpSpPr/>
            <p:nvPr/>
          </p:nvGrpSpPr>
          <p:grpSpPr>
            <a:xfrm>
              <a:off x="1392" y="2784"/>
              <a:ext cx="3552" cy="336"/>
              <a:chOff x="1152" y="1104"/>
              <a:chExt cx="2880" cy="240"/>
            </a:xfrm>
            <a:grpFill/>
          </p:grpSpPr>
          <p:sp>
            <p:nvSpPr>
              <p:cNvPr id="45075" name="Rectangle 31"/>
              <p:cNvSpPr/>
              <p:nvPr/>
            </p:nvSpPr>
            <p:spPr>
              <a:xfrm>
                <a:off x="1152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12</a:t>
                </a:r>
              </a:p>
            </p:txBody>
          </p:sp>
          <p:sp>
            <p:nvSpPr>
              <p:cNvPr id="45076" name="Rectangle 32"/>
              <p:cNvSpPr/>
              <p:nvPr/>
            </p:nvSpPr>
            <p:spPr>
              <a:xfrm>
                <a:off x="1440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45077" name="Rectangle 33"/>
              <p:cNvSpPr/>
              <p:nvPr/>
            </p:nvSpPr>
            <p:spPr>
              <a:xfrm>
                <a:off x="1728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25</a:t>
                </a:r>
              </a:p>
            </p:txBody>
          </p:sp>
          <p:sp>
            <p:nvSpPr>
              <p:cNvPr id="45078" name="Rectangle 34"/>
              <p:cNvSpPr/>
              <p:nvPr/>
            </p:nvSpPr>
            <p:spPr>
              <a:xfrm>
                <a:off x="2016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28</a:t>
                </a:r>
              </a:p>
            </p:txBody>
          </p:sp>
          <p:sp>
            <p:nvSpPr>
              <p:cNvPr id="45079" name="Rectangle 35"/>
              <p:cNvSpPr/>
              <p:nvPr/>
            </p:nvSpPr>
            <p:spPr>
              <a:xfrm>
                <a:off x="2304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9</a:t>
                </a:r>
              </a:p>
            </p:txBody>
          </p:sp>
          <p:sp>
            <p:nvSpPr>
              <p:cNvPr id="45080" name="Rectangle 36"/>
              <p:cNvSpPr/>
              <p:nvPr/>
            </p:nvSpPr>
            <p:spPr>
              <a:xfrm>
                <a:off x="2592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45081" name="Rectangle 37"/>
              <p:cNvSpPr/>
              <p:nvPr/>
            </p:nvSpPr>
            <p:spPr>
              <a:xfrm>
                <a:off x="2880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36</a:t>
                </a:r>
              </a:p>
            </p:txBody>
          </p:sp>
          <p:sp>
            <p:nvSpPr>
              <p:cNvPr id="45082" name="Rectangle 38"/>
              <p:cNvSpPr/>
              <p:nvPr/>
            </p:nvSpPr>
            <p:spPr>
              <a:xfrm>
                <a:off x="3168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45</a:t>
                </a:r>
              </a:p>
            </p:txBody>
          </p:sp>
          <p:sp>
            <p:nvSpPr>
              <p:cNvPr id="45083" name="Rectangle 39"/>
              <p:cNvSpPr/>
              <p:nvPr/>
            </p:nvSpPr>
            <p:spPr>
              <a:xfrm>
                <a:off x="3456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50</a:t>
                </a:r>
              </a:p>
            </p:txBody>
          </p:sp>
          <p:sp>
            <p:nvSpPr>
              <p:cNvPr id="45084" name="Rectangle 40"/>
              <p:cNvSpPr/>
              <p:nvPr/>
            </p:nvSpPr>
            <p:spPr>
              <a:xfrm>
                <a:off x="3744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77</a:t>
                </a:r>
              </a:p>
            </p:txBody>
          </p:sp>
        </p:grpSp>
        <p:grpSp>
          <p:nvGrpSpPr>
            <p:cNvPr id="45085" name="Group 41"/>
            <p:cNvGrpSpPr/>
            <p:nvPr/>
          </p:nvGrpSpPr>
          <p:grpSpPr>
            <a:xfrm>
              <a:off x="1392" y="2400"/>
              <a:ext cx="3552" cy="384"/>
              <a:chOff x="1152" y="1104"/>
              <a:chExt cx="2880" cy="240"/>
            </a:xfrm>
            <a:grpFill/>
          </p:grpSpPr>
          <p:sp>
            <p:nvSpPr>
              <p:cNvPr id="45086" name="Rectangle 42"/>
              <p:cNvSpPr/>
              <p:nvPr/>
            </p:nvSpPr>
            <p:spPr>
              <a:xfrm>
                <a:off x="1152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45087" name="Rectangle 43"/>
              <p:cNvSpPr/>
              <p:nvPr/>
            </p:nvSpPr>
            <p:spPr>
              <a:xfrm>
                <a:off x="1440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45088" name="Rectangle 44"/>
              <p:cNvSpPr/>
              <p:nvPr/>
            </p:nvSpPr>
            <p:spPr>
              <a:xfrm>
                <a:off x="1728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45089" name="Rectangle 45"/>
              <p:cNvSpPr/>
              <p:nvPr/>
            </p:nvSpPr>
            <p:spPr>
              <a:xfrm>
                <a:off x="2016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4</a:t>
                </a:r>
              </a:p>
            </p:txBody>
          </p:sp>
          <p:sp>
            <p:nvSpPr>
              <p:cNvPr id="45090" name="Rectangle 46"/>
              <p:cNvSpPr/>
              <p:nvPr/>
            </p:nvSpPr>
            <p:spPr>
              <a:xfrm>
                <a:off x="2304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5</a:t>
                </a:r>
              </a:p>
            </p:txBody>
          </p:sp>
          <p:sp>
            <p:nvSpPr>
              <p:cNvPr id="45091" name="Rectangle 47"/>
              <p:cNvSpPr/>
              <p:nvPr/>
            </p:nvSpPr>
            <p:spPr>
              <a:xfrm>
                <a:off x="2592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45092" name="Rectangle 48"/>
              <p:cNvSpPr/>
              <p:nvPr/>
            </p:nvSpPr>
            <p:spPr>
              <a:xfrm>
                <a:off x="2880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7</a:t>
                </a:r>
              </a:p>
            </p:txBody>
          </p:sp>
          <p:sp>
            <p:nvSpPr>
              <p:cNvPr id="45093" name="Rectangle 49"/>
              <p:cNvSpPr/>
              <p:nvPr/>
            </p:nvSpPr>
            <p:spPr>
              <a:xfrm>
                <a:off x="3168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8</a:t>
                </a:r>
              </a:p>
            </p:txBody>
          </p:sp>
          <p:sp>
            <p:nvSpPr>
              <p:cNvPr id="45094" name="Rectangle 50"/>
              <p:cNvSpPr/>
              <p:nvPr/>
            </p:nvSpPr>
            <p:spPr>
              <a:xfrm>
                <a:off x="3456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9</a:t>
                </a:r>
              </a:p>
            </p:txBody>
          </p:sp>
          <p:sp>
            <p:nvSpPr>
              <p:cNvPr id="45095" name="Rectangle 51"/>
              <p:cNvSpPr/>
              <p:nvPr/>
            </p:nvSpPr>
            <p:spPr>
              <a:xfrm>
                <a:off x="3744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10</a:t>
                </a:r>
              </a:p>
            </p:txBody>
          </p:sp>
        </p:grpSp>
      </p:grpSp>
      <p:grpSp>
        <p:nvGrpSpPr>
          <p:cNvPr id="255028" name="Group 52"/>
          <p:cNvGrpSpPr/>
          <p:nvPr/>
        </p:nvGrpSpPr>
        <p:grpSpPr>
          <a:xfrm>
            <a:off x="6807835" y="3571240"/>
            <a:ext cx="476250" cy="411480"/>
            <a:chOff x="3936" y="3312"/>
            <a:chExt cx="355" cy="48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5097" name="Rectangle 53"/>
            <p:cNvSpPr/>
            <p:nvPr/>
          </p:nvSpPr>
          <p:spPr>
            <a:xfrm>
              <a:off x="3984" y="3360"/>
              <a:ext cx="288" cy="384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098" name="Rectangle 54"/>
            <p:cNvSpPr/>
            <p:nvPr/>
          </p:nvSpPr>
          <p:spPr>
            <a:xfrm>
              <a:off x="3936" y="3312"/>
              <a:ext cx="355" cy="480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45</a:t>
              </a:r>
            </a:p>
          </p:txBody>
        </p:sp>
      </p:grpSp>
      <p:grpSp>
        <p:nvGrpSpPr>
          <p:cNvPr id="255031" name="Group 55"/>
          <p:cNvGrpSpPr/>
          <p:nvPr/>
        </p:nvGrpSpPr>
        <p:grpSpPr>
          <a:xfrm>
            <a:off x="7341235" y="3571240"/>
            <a:ext cx="504825" cy="411480"/>
            <a:chOff x="4272" y="3312"/>
            <a:chExt cx="355" cy="48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5100" name="Rectangle 56"/>
            <p:cNvSpPr/>
            <p:nvPr/>
          </p:nvSpPr>
          <p:spPr>
            <a:xfrm>
              <a:off x="4320" y="3456"/>
              <a:ext cx="288" cy="240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101" name="Rectangle 57"/>
            <p:cNvSpPr/>
            <p:nvPr/>
          </p:nvSpPr>
          <p:spPr>
            <a:xfrm>
              <a:off x="4272" y="3312"/>
              <a:ext cx="355" cy="480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50</a:t>
              </a:r>
            </a:p>
          </p:txBody>
        </p:sp>
      </p:grpSp>
      <p:grpSp>
        <p:nvGrpSpPr>
          <p:cNvPr id="255034" name="Group 58"/>
          <p:cNvGrpSpPr/>
          <p:nvPr/>
        </p:nvGrpSpPr>
        <p:grpSpPr>
          <a:xfrm>
            <a:off x="7874635" y="3571240"/>
            <a:ext cx="504825" cy="411480"/>
            <a:chOff x="4656" y="3312"/>
            <a:chExt cx="355" cy="48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5103" name="Rectangle 59"/>
            <p:cNvSpPr/>
            <p:nvPr/>
          </p:nvSpPr>
          <p:spPr>
            <a:xfrm>
              <a:off x="4704" y="3456"/>
              <a:ext cx="288" cy="240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104" name="Rectangle 60"/>
            <p:cNvSpPr/>
            <p:nvPr/>
          </p:nvSpPr>
          <p:spPr>
            <a:xfrm>
              <a:off x="4656" y="3312"/>
              <a:ext cx="355" cy="480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宋体" panose="02010600030101010101" pitchFamily="2" charset="-122"/>
                </a:rPr>
                <a:t>77</a:t>
              </a:r>
            </a:p>
          </p:txBody>
        </p:sp>
      </p:grpSp>
      <p:sp>
        <p:nvSpPr>
          <p:cNvPr id="255037" name="Text Box 61"/>
          <p:cNvSpPr txBox="1"/>
          <p:nvPr/>
        </p:nvSpPr>
        <p:spPr>
          <a:xfrm>
            <a:off x="600710" y="4760595"/>
            <a:ext cx="7523480" cy="134366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CCCC"/>
                </a:solidFill>
              </a14:hiddenFill>
            </a:ext>
          </a:extLst>
        </p:spPr>
        <p:txBody>
          <a:bodyPr wrap="square" anchor="t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、移动从什么位置开始，到哪个位置结束？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、如何移动？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、删除后数组内元素个数为多少？元素分别是哪些？</a:t>
            </a:r>
          </a:p>
        </p:txBody>
      </p:sp>
      <p:sp>
        <p:nvSpPr>
          <p:cNvPr id="255038" name="Rectangle 62"/>
          <p:cNvSpPr/>
          <p:nvPr/>
        </p:nvSpPr>
        <p:spPr>
          <a:xfrm>
            <a:off x="2833370" y="2805430"/>
            <a:ext cx="5029200" cy="12331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4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zh-CN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5107" name="Group 69"/>
          <p:cNvGrpSpPr/>
          <p:nvPr/>
        </p:nvGrpSpPr>
        <p:grpSpPr>
          <a:xfrm>
            <a:off x="2386330" y="1226185"/>
            <a:ext cx="5949950" cy="878270"/>
            <a:chOff x="1037" y="1008"/>
            <a:chExt cx="3907" cy="857"/>
          </a:xfrm>
          <a:solidFill>
            <a:schemeClr val="accent4">
              <a:lumMod val="40000"/>
              <a:lumOff val="60000"/>
            </a:schemeClr>
          </a:solidFill>
        </p:grpSpPr>
        <p:grpSp>
          <p:nvGrpSpPr>
            <p:cNvPr id="45108" name="Group 17"/>
            <p:cNvGrpSpPr/>
            <p:nvPr/>
          </p:nvGrpSpPr>
          <p:grpSpPr>
            <a:xfrm>
              <a:off x="1392" y="1008"/>
              <a:ext cx="3552" cy="384"/>
              <a:chOff x="1152" y="1104"/>
              <a:chExt cx="2880" cy="240"/>
            </a:xfrm>
            <a:grpFill/>
          </p:grpSpPr>
          <p:sp>
            <p:nvSpPr>
              <p:cNvPr id="45109" name="Rectangle 18"/>
              <p:cNvSpPr/>
              <p:nvPr/>
            </p:nvSpPr>
            <p:spPr>
              <a:xfrm>
                <a:off x="1152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45110" name="Rectangle 19"/>
              <p:cNvSpPr/>
              <p:nvPr/>
            </p:nvSpPr>
            <p:spPr>
              <a:xfrm>
                <a:off x="1440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45111" name="Rectangle 20"/>
              <p:cNvSpPr/>
              <p:nvPr/>
            </p:nvSpPr>
            <p:spPr>
              <a:xfrm>
                <a:off x="1728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45112" name="Rectangle 21"/>
              <p:cNvSpPr/>
              <p:nvPr/>
            </p:nvSpPr>
            <p:spPr>
              <a:xfrm>
                <a:off x="2016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4</a:t>
                </a:r>
              </a:p>
            </p:txBody>
          </p:sp>
          <p:sp>
            <p:nvSpPr>
              <p:cNvPr id="45113" name="Rectangle 22"/>
              <p:cNvSpPr/>
              <p:nvPr/>
            </p:nvSpPr>
            <p:spPr>
              <a:xfrm>
                <a:off x="2304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5</a:t>
                </a:r>
              </a:p>
            </p:txBody>
          </p:sp>
          <p:sp>
            <p:nvSpPr>
              <p:cNvPr id="45114" name="Rectangle 23"/>
              <p:cNvSpPr/>
              <p:nvPr/>
            </p:nvSpPr>
            <p:spPr>
              <a:xfrm>
                <a:off x="2592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6</a:t>
                </a:r>
              </a:p>
            </p:txBody>
          </p:sp>
          <p:sp>
            <p:nvSpPr>
              <p:cNvPr id="45115" name="Rectangle 24"/>
              <p:cNvSpPr/>
              <p:nvPr/>
            </p:nvSpPr>
            <p:spPr>
              <a:xfrm>
                <a:off x="2880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7</a:t>
                </a:r>
              </a:p>
            </p:txBody>
          </p:sp>
          <p:sp>
            <p:nvSpPr>
              <p:cNvPr id="45116" name="Rectangle 25"/>
              <p:cNvSpPr/>
              <p:nvPr/>
            </p:nvSpPr>
            <p:spPr>
              <a:xfrm>
                <a:off x="3168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8</a:t>
                </a:r>
              </a:p>
            </p:txBody>
          </p:sp>
          <p:sp>
            <p:nvSpPr>
              <p:cNvPr id="45117" name="Rectangle 26"/>
              <p:cNvSpPr/>
              <p:nvPr/>
            </p:nvSpPr>
            <p:spPr>
              <a:xfrm>
                <a:off x="3456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9</a:t>
                </a:r>
              </a:p>
            </p:txBody>
          </p:sp>
          <p:sp>
            <p:nvSpPr>
              <p:cNvPr id="45118" name="Rectangle 27"/>
              <p:cNvSpPr/>
              <p:nvPr/>
            </p:nvSpPr>
            <p:spPr>
              <a:xfrm>
                <a:off x="3744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Arial" panose="020B0604020202020204" pitchFamily="34" charset="0"/>
                    <a:ea typeface="宋体" panose="02010600030101010101" pitchFamily="2" charset="-122"/>
                  </a:rPr>
                  <a:t>10</a:t>
                </a:r>
              </a:p>
            </p:txBody>
          </p:sp>
        </p:grpSp>
        <p:sp>
          <p:nvSpPr>
            <p:cNvPr id="45119" name="Rectangle 64"/>
            <p:cNvSpPr/>
            <p:nvPr/>
          </p:nvSpPr>
          <p:spPr>
            <a:xfrm>
              <a:off x="1037" y="1008"/>
              <a:ext cx="355" cy="384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sz="1600" b="1" dirty="0">
                  <a:latin typeface="Arial" panose="020B0604020202020204" pitchFamily="34" charset="0"/>
                  <a:ea typeface="宋体" panose="02010600030101010101" pitchFamily="2" charset="-122"/>
                </a:rPr>
                <a:t>下标</a:t>
              </a:r>
            </a:p>
          </p:txBody>
        </p:sp>
        <p:sp>
          <p:nvSpPr>
            <p:cNvPr id="45120" name="Rectangle 65"/>
            <p:cNvSpPr/>
            <p:nvPr/>
          </p:nvSpPr>
          <p:spPr>
            <a:xfrm>
              <a:off x="1037" y="1392"/>
              <a:ext cx="355" cy="473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宋体" panose="02010600030101010101" pitchFamily="2" charset="-122"/>
                </a:rPr>
                <a:t>值</a:t>
              </a:r>
            </a:p>
          </p:txBody>
        </p:sp>
      </p:grpSp>
      <p:sp>
        <p:nvSpPr>
          <p:cNvPr id="255046" name="Text Box 70"/>
          <p:cNvSpPr txBox="1"/>
          <p:nvPr/>
        </p:nvSpPr>
        <p:spPr>
          <a:xfrm>
            <a:off x="894080" y="2976880"/>
            <a:ext cx="1771650" cy="9772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</a:pPr>
            <a:r>
              <a:rPr lang="zh-CN" altLang="en-US" sz="3200" b="1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删除后的数组a</a:t>
            </a:r>
          </a:p>
        </p:txBody>
      </p:sp>
      <p:sp>
        <p:nvSpPr>
          <p:cNvPr id="5" name="剪去对角的矩形 4"/>
          <p:cNvSpPr/>
          <p:nvPr/>
        </p:nvSpPr>
        <p:spPr>
          <a:xfrm>
            <a:off x="226695" y="207010"/>
            <a:ext cx="287337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/>
        </p:nvSpPr>
        <p:spPr>
          <a:xfrm>
            <a:off x="400050" y="267335"/>
            <a:ext cx="3552190" cy="603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数组的统计</a:t>
            </a: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数组的删除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72790" y="246380"/>
            <a:ext cx="5366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数组元素的删除</a:t>
            </a:r>
            <a:r>
              <a:rPr lang="en-US" altLang="zh-CN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1</a:t>
            </a:r>
            <a:endParaRPr lang="en-US" altLang="zh-CN" sz="3600" b="1">
              <a:solidFill>
                <a:schemeClr val="tx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1495" y="3954145"/>
            <a:ext cx="347726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>
                <a:solidFill>
                  <a:srgbClr val="C00000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你发现了什么</a:t>
            </a:r>
            <a:r>
              <a:rPr lang="zh-CN" altLang="en-US" sz="44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？</a:t>
            </a:r>
          </a:p>
        </p:txBody>
      </p:sp>
      <p:sp>
        <p:nvSpPr>
          <p:cNvPr id="9" name="矩形 8"/>
          <p:cNvSpPr/>
          <p:nvPr/>
        </p:nvSpPr>
        <p:spPr>
          <a:xfrm>
            <a:off x="6171565" y="4671695"/>
            <a:ext cx="472757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从第(x+1)开始，n位置结束</a:t>
            </a:r>
            <a:endParaRPr lang="zh-CN" altLang="en-US" sz="2800" b="1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5680" y="5185410"/>
            <a:ext cx="440690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后面的内容向前移动一个</a:t>
            </a:r>
          </a:p>
        </p:txBody>
      </p:sp>
      <p:sp>
        <p:nvSpPr>
          <p:cNvPr id="11" name="矩形 10"/>
          <p:cNvSpPr/>
          <p:nvPr/>
        </p:nvSpPr>
        <p:spPr>
          <a:xfrm>
            <a:off x="3735070" y="3941445"/>
            <a:ext cx="211455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800" b="1">
                <a:solidFill>
                  <a:schemeClr val="accent1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喵喵喵" panose="02010600010101010101" charset="-122"/>
                <a:ea typeface="喵喵喵" panose="02010600010101010101" charset="-122"/>
                <a:cs typeface="方正大魏体简体" panose="02000000000000000000" charset="-122"/>
              </a:rPr>
              <a:t>移动</a:t>
            </a:r>
          </a:p>
        </p:txBody>
      </p:sp>
      <p:sp>
        <p:nvSpPr>
          <p:cNvPr id="12" name="矩形 11"/>
          <p:cNvSpPr/>
          <p:nvPr/>
        </p:nvSpPr>
        <p:spPr>
          <a:xfrm>
            <a:off x="1044575" y="6011545"/>
            <a:ext cx="496570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n-1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个，</a:t>
            </a:r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a[1]~a[n-1]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898255" y="1619885"/>
            <a:ext cx="3041015" cy="82994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喵喵喵" panose="02010600010101010101" charset="-122"/>
                <a:ea typeface="喵喵喵" panose="02010600010101010101" charset="-122"/>
                <a:sym typeface="+mn-ea"/>
              </a:rPr>
              <a:t>删除操作代码：</a:t>
            </a:r>
          </a:p>
        </p:txBody>
      </p:sp>
      <p:pic>
        <p:nvPicPr>
          <p:cNvPr id="3" name="图片 2" descr="牛0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1990" y="267335"/>
            <a:ext cx="1097280" cy="9950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4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55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48229 -0.004722 " pathEditMode="relative" rAng="0" ptsTypes="">
                                      <p:cBhvr>
                                        <p:cTn id="28" dur="2000" fill="hold"/>
                                        <p:tgtEl>
                                          <p:spTgt spid="255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90 0.000000 L -0.048594 0.000833 " pathEditMode="relative" rAng="0" ptsTypes="">
                                      <p:cBhvr>
                                        <p:cTn id="32" dur="2000" fill="hold"/>
                                        <p:tgtEl>
                                          <p:spTgt spid="255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792 0.000000 L -0.038542 -0.001019 " pathEditMode="relative" rAng="0" ptsTypes="">
                                      <p:cBhvr>
                                        <p:cTn id="36" dur="2000" fill="hold"/>
                                        <p:tgtEl>
                                          <p:spTgt spid="255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5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5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55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991" grpId="0"/>
      <p:bldP spid="16390" grpId="0" bldLvl="0" animBg="1"/>
      <p:bldP spid="255004" grpId="0" bldLvl="0" animBg="1"/>
      <p:bldP spid="255037" grpId="0" bldLvl="0" animBg="1"/>
      <p:bldP spid="255038" grpId="0" bldLvl="0" animBg="1"/>
      <p:bldP spid="25504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PA_直接连接符 67"/>
          <p:cNvCxnSpPr/>
          <p:nvPr>
            <p:custDataLst>
              <p:tags r:id="rId1"/>
            </p:custDataLst>
          </p:nvPr>
        </p:nvCxnSpPr>
        <p:spPr>
          <a:xfrm flipH="1">
            <a:off x="995642" y="1207565"/>
            <a:ext cx="9548612" cy="0"/>
          </a:xfrm>
          <a:prstGeom prst="line">
            <a:avLst/>
          </a:prstGeom>
          <a:ln w="19050" cap="rnd">
            <a:solidFill>
              <a:srgbClr val="CD31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A_矩形 106"/>
          <p:cNvSpPr/>
          <p:nvPr>
            <p:custDataLst>
              <p:tags r:id="rId2"/>
            </p:custDataLst>
          </p:nvPr>
        </p:nvSpPr>
        <p:spPr>
          <a:xfrm flipH="1">
            <a:off x="1619153" y="282351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壹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1" name="PA_矩形 106"/>
          <p:cNvSpPr/>
          <p:nvPr>
            <p:custDataLst>
              <p:tags r:id="rId3"/>
            </p:custDataLst>
          </p:nvPr>
        </p:nvSpPr>
        <p:spPr>
          <a:xfrm flipH="1">
            <a:off x="1619153" y="377212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kern="0" spc="6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叁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2" name="PA_矩形 106"/>
          <p:cNvSpPr/>
          <p:nvPr>
            <p:custDataLst>
              <p:tags r:id="rId4"/>
            </p:custDataLst>
          </p:nvPr>
        </p:nvSpPr>
        <p:spPr>
          <a:xfrm flipH="1">
            <a:off x="5481368" y="282351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贰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3" name="PA_矩形 106"/>
          <p:cNvSpPr/>
          <p:nvPr>
            <p:custDataLst>
              <p:tags r:id="rId5"/>
            </p:custDataLst>
          </p:nvPr>
        </p:nvSpPr>
        <p:spPr>
          <a:xfrm flipH="1">
            <a:off x="5481368" y="377212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肆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4" name="TextBox 40"/>
          <p:cNvSpPr txBox="1"/>
          <p:nvPr/>
        </p:nvSpPr>
        <p:spPr>
          <a:xfrm>
            <a:off x="2085716" y="2944594"/>
            <a:ext cx="32435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数组的定义及输入输出</a:t>
            </a:r>
            <a:endParaRPr kumimoji="1" lang="zh-CN" altLang="zh-CN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328537" y="1349337"/>
            <a:ext cx="861774" cy="32211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b="1" dirty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CONTENTS</a:t>
            </a:r>
            <a:endParaRPr lang="zh-CN" altLang="en-US" sz="4400" b="1" dirty="0">
              <a:solidFill>
                <a:srgbClr val="CD313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4594" y="25478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目录</a:t>
            </a:r>
          </a:p>
        </p:txBody>
      </p:sp>
      <p:sp>
        <p:nvSpPr>
          <p:cNvPr id="36" name="任意多边形: 形状 35"/>
          <p:cNvSpPr/>
          <p:nvPr/>
        </p:nvSpPr>
        <p:spPr>
          <a:xfrm>
            <a:off x="-1662183" y="-155137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516915"/>
            <a:ext cx="10544254" cy="326571"/>
          </a:xfrm>
          <a:prstGeom prst="rect">
            <a:avLst/>
          </a:prstGeom>
          <a:solidFill>
            <a:srgbClr val="CD3132"/>
          </a:solidFill>
          <a:ln>
            <a:solidFill>
              <a:srgbClr val="CD31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flipV="1">
            <a:off x="9959961" y="5094514"/>
            <a:ext cx="2232039" cy="1763486"/>
            <a:chOff x="8123372" y="2418964"/>
            <a:chExt cx="3906068" cy="3086099"/>
          </a:xfrm>
        </p:grpSpPr>
        <p:sp>
          <p:nvSpPr>
            <p:cNvPr id="37" name="任意多边形: 形状 36"/>
            <p:cNvSpPr/>
            <p:nvPr/>
          </p:nvSpPr>
          <p:spPr>
            <a:xfrm>
              <a:off x="8123372" y="2418964"/>
              <a:ext cx="3906068" cy="3086099"/>
            </a:xfrm>
            <a:custGeom>
              <a:avLst/>
              <a:gdLst>
                <a:gd name="connsiteX0" fmla="*/ 90770 w 5447070"/>
                <a:gd name="connsiteY0" fmla="*/ 0 h 4100053"/>
                <a:gd name="connsiteX1" fmla="*/ 5447070 w 5447070"/>
                <a:gd name="connsiteY1" fmla="*/ 0 h 4100053"/>
                <a:gd name="connsiteX2" fmla="*/ 5447070 w 5447070"/>
                <a:gd name="connsiteY2" fmla="*/ 3348492 h 4100053"/>
                <a:gd name="connsiteX3" fmla="*/ 5204388 w 5447070"/>
                <a:gd name="connsiteY3" fmla="*/ 3529966 h 4100053"/>
                <a:gd name="connsiteX4" fmla="*/ 3338051 w 5447070"/>
                <a:gd name="connsiteY4" fmla="*/ 4100053 h 4100053"/>
                <a:gd name="connsiteX5" fmla="*/ 0 w 5447070"/>
                <a:gd name="connsiteY5" fmla="*/ 762001 h 4100053"/>
                <a:gd name="connsiteX6" fmla="*/ 67817 w 5447070"/>
                <a:gd name="connsiteY6" fmla="*/ 89268 h 410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7070" h="4100053">
                  <a:moveTo>
                    <a:pt x="90770" y="0"/>
                  </a:moveTo>
                  <a:lnTo>
                    <a:pt x="5447070" y="0"/>
                  </a:lnTo>
                  <a:lnTo>
                    <a:pt x="5447070" y="3348492"/>
                  </a:lnTo>
                  <a:lnTo>
                    <a:pt x="5204388" y="3529966"/>
                  </a:lnTo>
                  <a:cubicBezTo>
                    <a:pt x="4671631" y="3889889"/>
                    <a:pt x="4029384" y="4100053"/>
                    <a:pt x="3338051" y="4100053"/>
                  </a:cubicBezTo>
                  <a:cubicBezTo>
                    <a:pt x="1494498" y="4100053"/>
                    <a:pt x="0" y="2605556"/>
                    <a:pt x="0" y="762001"/>
                  </a:cubicBezTo>
                  <a:cubicBezTo>
                    <a:pt x="0" y="531557"/>
                    <a:pt x="23351" y="306567"/>
                    <a:pt x="67817" y="89268"/>
                  </a:cubicBezTo>
                  <a:close/>
                </a:path>
              </a:pathLst>
            </a:custGeom>
            <a:solidFill>
              <a:srgbClr val="CD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127715" y="2418964"/>
              <a:ext cx="1901725" cy="2734953"/>
            </a:xfrm>
            <a:custGeom>
              <a:avLst/>
              <a:gdLst>
                <a:gd name="connsiteX0" fmla="*/ 499137 w 2384324"/>
                <a:gd name="connsiteY0" fmla="*/ 0 h 3429000"/>
                <a:gd name="connsiteX1" fmla="*/ 2384324 w 2384324"/>
                <a:gd name="connsiteY1" fmla="*/ 0 h 3429000"/>
                <a:gd name="connsiteX2" fmla="*/ 2384324 w 2384324"/>
                <a:gd name="connsiteY2" fmla="*/ 3404195 h 3429000"/>
                <a:gd name="connsiteX3" fmla="*/ 2292141 w 2384324"/>
                <a:gd name="connsiteY3" fmla="*/ 3418264 h 3429000"/>
                <a:gd name="connsiteX4" fmla="*/ 2079522 w 2384324"/>
                <a:gd name="connsiteY4" fmla="*/ 3429000 h 3429000"/>
                <a:gd name="connsiteX5" fmla="*/ 0 w 2384324"/>
                <a:gd name="connsiteY5" fmla="*/ 1349478 h 3429000"/>
                <a:gd name="connsiteX6" fmla="*/ 474862 w 2384324"/>
                <a:gd name="connsiteY6" fmla="*/ 26709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324" h="3429000">
                  <a:moveTo>
                    <a:pt x="499137" y="0"/>
                  </a:moveTo>
                  <a:lnTo>
                    <a:pt x="2384324" y="0"/>
                  </a:lnTo>
                  <a:lnTo>
                    <a:pt x="2384324" y="3404195"/>
                  </a:lnTo>
                  <a:lnTo>
                    <a:pt x="2292141" y="3418264"/>
                  </a:lnTo>
                  <a:cubicBezTo>
                    <a:pt x="2222234" y="3425363"/>
                    <a:pt x="2151303" y="3429000"/>
                    <a:pt x="2079522" y="3429000"/>
                  </a:cubicBezTo>
                  <a:cubicBezTo>
                    <a:pt x="931035" y="3429000"/>
                    <a:pt x="0" y="2497966"/>
                    <a:pt x="0" y="1349478"/>
                  </a:cubicBezTo>
                  <a:cubicBezTo>
                    <a:pt x="0" y="847015"/>
                    <a:pt x="178206" y="386174"/>
                    <a:pt x="474862" y="26709"/>
                  </a:cubicBezTo>
                  <a:close/>
                </a:path>
              </a:pathLst>
            </a:custGeom>
            <a:solidFill>
              <a:srgbClr val="CD313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49" name="TextBox 40"/>
          <p:cNvSpPr txBox="1"/>
          <p:nvPr/>
        </p:nvSpPr>
        <p:spPr>
          <a:xfrm>
            <a:off x="2116831" y="3822366"/>
            <a:ext cx="26314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36号-正文宋楷" panose="02000000000000000000" pitchFamily="2" charset="-122"/>
              </a:rPr>
              <a:t>数组的插入、删除</a:t>
            </a:r>
          </a:p>
        </p:txBody>
      </p:sp>
      <p:sp>
        <p:nvSpPr>
          <p:cNvPr id="50" name="TextBox 40"/>
          <p:cNvSpPr txBox="1"/>
          <p:nvPr/>
        </p:nvSpPr>
        <p:spPr>
          <a:xfrm>
            <a:off x="5971540" y="2912110"/>
            <a:ext cx="3003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数组的查询、统计</a:t>
            </a:r>
            <a:endParaRPr lang="zh-CN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51" name="TextBox 40"/>
          <p:cNvSpPr txBox="1"/>
          <p:nvPr/>
        </p:nvSpPr>
        <p:spPr>
          <a:xfrm>
            <a:off x="2117454" y="4645961"/>
            <a:ext cx="29375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sym typeface="字魂36号-正文宋楷" panose="02000000000000000000" pitchFamily="2" charset="-122"/>
              </a:rPr>
              <a:t>数组与循环应用实例</a:t>
            </a:r>
            <a:endParaRPr kumimoji="1" lang="zh-CN" alt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字魂36号-正文宋楷" panose="02000000000000000000" pitchFamily="2" charset="-122"/>
            </a:endParaRPr>
          </a:p>
        </p:txBody>
      </p:sp>
      <p:sp>
        <p:nvSpPr>
          <p:cNvPr id="5" name="PA_矩形 106"/>
          <p:cNvSpPr/>
          <p:nvPr>
            <p:custDataLst>
              <p:tags r:id="rId6"/>
            </p:custDataLst>
          </p:nvPr>
        </p:nvSpPr>
        <p:spPr>
          <a:xfrm flipH="1">
            <a:off x="1621203" y="463445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伍</a:t>
            </a:r>
          </a:p>
        </p:txBody>
      </p:sp>
      <p:sp>
        <p:nvSpPr>
          <p:cNvPr id="8" name="TextBox 40"/>
          <p:cNvSpPr txBox="1"/>
          <p:nvPr/>
        </p:nvSpPr>
        <p:spPr>
          <a:xfrm>
            <a:off x="6215121" y="3772201"/>
            <a:ext cx="2325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字魂36号-正文宋楷" panose="02000000000000000000" pitchFamily="2" charset="-122"/>
              </a:rPr>
              <a:t>数组的基础排序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 bldLvl="0" animBg="1"/>
      <p:bldP spid="42" grpId="0" bldLvl="0" animBg="1"/>
      <p:bldP spid="43" grpId="0" bldLvl="0" animBg="1"/>
      <p:bldP spid="44" grpId="0"/>
      <p:bldP spid="48" grpId="0"/>
      <p:bldP spid="49" grpId="0"/>
      <p:bldP spid="50" grpId="0"/>
      <p:bldP spid="51" grpId="0"/>
      <p:bldP spid="5" grpId="0" bldLvl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287337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55219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数组的统计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6110" y="971550"/>
            <a:ext cx="10939145" cy="51695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【问题描述】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一数组由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n(5&lt;=n&lt;=10000)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个整数组成，现读入一个整数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，在数组中查找是否有元素等于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，如果没有则输出“no”，如果有，则在数组中将这个数删除，然后输出删除该元素后的新数组。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如果数组中含有多个元素等于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，只需查找并删除第一个等于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的元素。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【输入格式】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共三行。</a:t>
            </a:r>
          </a:p>
          <a:p>
            <a:pPr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   </a:t>
            </a:r>
            <a:r>
              <a:rPr lang="en-US" altLang="zh-CN" sz="2000" dirty="0">
                <a:sym typeface="+mn-ea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第一行：一个整数n；</a:t>
            </a:r>
            <a:b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  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第二行：n个整数；</a:t>
            </a:r>
            <a:b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  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第三行：一个整数x，为要查找的数。</a:t>
            </a:r>
            <a:r>
              <a:rPr lang="zh-CN" altLang="en-US" sz="2000" dirty="0">
                <a:sym typeface="+mn-ea"/>
              </a:rPr>
              <a:t> </a:t>
            </a:r>
            <a:endParaRPr lang="zh-CN" altLang="en-US" sz="2000" b="1" dirty="0"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【输出格式】</a:t>
            </a:r>
            <a:r>
              <a:rPr lang="zh-CN" altLang="en-US" sz="2000" dirty="0">
                <a:sym typeface="+mn-ea"/>
              </a:rPr>
              <a:t> </a:t>
            </a:r>
          </a:p>
          <a:p>
            <a:pPr>
              <a:lnSpc>
                <a:spcPct val="110000"/>
              </a:lnSpc>
            </a:pPr>
            <a:r>
              <a:rPr lang="zh-CN" altLang="en-US" sz="2000" dirty="0">
                <a:sym typeface="+mn-ea"/>
              </a:rPr>
              <a:t>    </a:t>
            </a:r>
            <a:r>
              <a:rPr lang="en-US" altLang="zh-CN" sz="2000" dirty="0">
                <a:sym typeface="+mn-ea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输出更新后的数组。</a:t>
            </a:r>
            <a:endParaRPr lang="zh-CN" altLang="en-US" sz="2000" b="1" dirty="0"/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【输入样例</a:t>
            </a:r>
            <a:r>
              <a:rPr lang="en-US" altLang="zh-CN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】</a:t>
            </a: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latin typeface="+mj-lt"/>
                <a:ea typeface="微软雅黑" panose="020B0503020204020204" pitchFamily="34" charset="-122"/>
                <a:cs typeface="+mj-lt"/>
                <a:sym typeface="+mn-ea"/>
              </a:rPr>
              <a:t>10</a:t>
            </a:r>
            <a:endParaRPr lang="zh-CN" altLang="en-US" sz="2000" dirty="0">
              <a:latin typeface="+mj-lt"/>
              <a:ea typeface="微软雅黑" panose="020B0503020204020204" pitchFamily="34" charset="-122"/>
              <a:cs typeface="+mj-lt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000">
                <a:latin typeface="+mj-lt"/>
                <a:ea typeface="微软雅黑" panose="020B0503020204020204" pitchFamily="34" charset="-122"/>
                <a:cs typeface="+mj-lt"/>
                <a:sym typeface="+mn-ea"/>
              </a:rPr>
              <a:t> 12 6 25 28 9 3 36 45 50 77</a:t>
            </a: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000">
                <a:latin typeface="+mj-lt"/>
                <a:ea typeface="微软雅黑" panose="020B0503020204020204" pitchFamily="34" charset="-122"/>
                <a:cs typeface="+mj-lt"/>
                <a:sym typeface="+mn-ea"/>
              </a:rPr>
              <a:t> 3</a:t>
            </a: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【输出样例</a:t>
            </a:r>
            <a:r>
              <a:rPr lang="en-US" altLang="zh-CN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】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12 6 25 28 9 36 45 50 77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数组的删除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72790" y="246380"/>
            <a:ext cx="5366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数组元素的删除</a:t>
            </a:r>
            <a:r>
              <a:rPr lang="en-US" altLang="zh-CN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2</a:t>
            </a:r>
            <a:endParaRPr lang="en-US" altLang="zh-CN" sz="3600" b="1">
              <a:solidFill>
                <a:schemeClr val="tx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46083" name="文本框 1"/>
          <p:cNvSpPr txBox="1"/>
          <p:nvPr/>
        </p:nvSpPr>
        <p:spPr>
          <a:xfrm>
            <a:off x="5670868" y="4017963"/>
            <a:ext cx="254000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【输入样例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+mj-lt"/>
                <a:ea typeface="微软雅黑" panose="020B0503020204020204" pitchFamily="34" charset="-122"/>
                <a:cs typeface="+mj-lt"/>
                <a:sym typeface="微软雅黑" panose="020B0503020204020204" pitchFamily="34" charset="-122"/>
              </a:rPr>
              <a:t> 5</a:t>
            </a:r>
            <a:endParaRPr lang="en-US" altLang="zh-CN" sz="2000" dirty="0">
              <a:latin typeface="+mj-lt"/>
              <a:ea typeface="微软雅黑" panose="020B0503020204020204" pitchFamily="34" charset="-122"/>
              <a:cs typeface="+mj-lt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+mj-lt"/>
                <a:ea typeface="微软雅黑" panose="020B0503020204020204" pitchFamily="34" charset="-122"/>
                <a:cs typeface="+mj-lt"/>
                <a:sym typeface="微软雅黑" panose="020B0503020204020204" pitchFamily="34" charset="-122"/>
              </a:rPr>
              <a:t> 1 9 6 4 7</a:t>
            </a:r>
            <a:endParaRPr lang="en-US" altLang="zh-CN" sz="2000" dirty="0">
              <a:latin typeface="+mj-lt"/>
              <a:ea typeface="微软雅黑" panose="020B0503020204020204" pitchFamily="34" charset="-122"/>
              <a:cs typeface="+mj-lt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+mj-lt"/>
                <a:ea typeface="微软雅黑" panose="020B0503020204020204" pitchFamily="34" charset="-122"/>
                <a:cs typeface="+mj-lt"/>
                <a:sym typeface="微软雅黑" panose="020B0503020204020204" pitchFamily="34" charset="-122"/>
              </a:rPr>
              <a:t> 3</a:t>
            </a:r>
            <a:endParaRPr lang="en-US" altLang="zh-CN" sz="2000" b="1" dirty="0">
              <a:latin typeface="+mj-lt"/>
              <a:ea typeface="微软雅黑" panose="020B0503020204020204" pitchFamily="34" charset="-122"/>
              <a:cs typeface="+mj-lt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【输出样例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+mj-lt"/>
                <a:ea typeface="微软雅黑" panose="020B0503020204020204" pitchFamily="34" charset="-122"/>
                <a:cs typeface="+mj-lt"/>
                <a:sym typeface="微软雅黑" panose="020B0503020204020204" pitchFamily="34" charset="-122"/>
              </a:rPr>
              <a:t>  no</a:t>
            </a:r>
          </a:p>
        </p:txBody>
      </p:sp>
      <p:pic>
        <p:nvPicPr>
          <p:cNvPr id="9" name="图片 8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7265" y="267335"/>
            <a:ext cx="883285" cy="8007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287337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55219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数组的统计</a:t>
            </a: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数组的删除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72790" y="246380"/>
            <a:ext cx="637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数组元素的删除</a:t>
            </a:r>
            <a:r>
              <a:rPr lang="en-US" altLang="zh-CN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2</a:t>
            </a:r>
            <a:r>
              <a:rPr lang="zh-CN" altLang="en-US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算法分析</a:t>
            </a:r>
            <a:endParaRPr lang="zh-CN" altLang="en-US" sz="3600" b="1">
              <a:solidFill>
                <a:schemeClr val="tx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259075" name="Rectangle 3"/>
          <p:cNvSpPr>
            <a:spLocks noGrp="1"/>
          </p:cNvSpPr>
          <p:nvPr>
            <p:ph idx="1"/>
          </p:nvPr>
        </p:nvSpPr>
        <p:spPr>
          <a:xfrm>
            <a:off x="894080" y="1412240"/>
            <a:ext cx="11032490" cy="2865120"/>
          </a:xfrm>
        </p:spPr>
        <p:txBody>
          <a:bodyPr vert="horz" wrap="square" lIns="91440" tIns="45720" rIns="91440" bIns="45720" anchor="t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200" b="1" dirty="0">
                <a:solidFill>
                  <a:schemeClr val="tx1"/>
                </a:solidFill>
              </a:rPr>
              <a:t>1. </a:t>
            </a:r>
            <a:r>
              <a:rPr lang="zh-CN" altLang="en-US" sz="2200" b="1" dirty="0">
                <a:solidFill>
                  <a:schemeClr val="tx1"/>
                </a:solidFill>
              </a:rPr>
              <a:t>读入数组总数及数组元素</a:t>
            </a:r>
          </a:p>
          <a:p>
            <a:pPr algn="l">
              <a:lnSpc>
                <a:spcPct val="120000"/>
              </a:lnSpc>
            </a:pPr>
            <a:r>
              <a:rPr lang="en-US" altLang="zh-CN" sz="2200" b="1" dirty="0">
                <a:solidFill>
                  <a:schemeClr val="tx1"/>
                </a:solidFill>
              </a:rPr>
              <a:t>2. </a:t>
            </a:r>
            <a:r>
              <a:rPr lang="zh-CN" altLang="en-US" sz="2200" b="1" dirty="0">
                <a:solidFill>
                  <a:schemeClr val="tx1"/>
                </a:solidFill>
              </a:rPr>
              <a:t>读入要删除的数</a:t>
            </a:r>
            <a:r>
              <a:rPr lang="en-US" altLang="zh-CN" sz="2200" b="1" dirty="0">
                <a:solidFill>
                  <a:schemeClr val="tx1"/>
                </a:solidFill>
              </a:rPr>
              <a:t>x</a:t>
            </a:r>
          </a:p>
          <a:p>
            <a:pPr algn="l">
              <a:lnSpc>
                <a:spcPct val="120000"/>
              </a:lnSpc>
            </a:pPr>
            <a:r>
              <a:rPr lang="en-US" altLang="zh-CN" sz="2200" b="1" dirty="0">
                <a:solidFill>
                  <a:schemeClr val="tx1"/>
                </a:solidFill>
              </a:rPr>
              <a:t>3. </a:t>
            </a:r>
            <a:r>
              <a:rPr lang="zh-CN" altLang="en-US" sz="2200" b="1" dirty="0">
                <a:solidFill>
                  <a:schemeClr val="tx1"/>
                </a:solidFill>
              </a:rPr>
              <a:t>在数组中查找</a:t>
            </a:r>
            <a:r>
              <a:rPr lang="en-US" altLang="zh-CN" sz="2200" b="1" dirty="0">
                <a:solidFill>
                  <a:schemeClr val="tx1"/>
                </a:solidFill>
              </a:rPr>
              <a:t>x</a:t>
            </a:r>
            <a:r>
              <a:rPr lang="zh-CN" altLang="en-US" sz="2200" b="1" dirty="0">
                <a:solidFill>
                  <a:schemeClr val="tx1"/>
                </a:solidFill>
              </a:rPr>
              <a:t>所在的数组下标</a:t>
            </a:r>
            <a:r>
              <a:rPr lang="en-US" altLang="zh-CN" sz="2200" b="1" dirty="0">
                <a:solidFill>
                  <a:schemeClr val="tx1"/>
                </a:solidFill>
              </a:rPr>
              <a:t>(</a:t>
            </a:r>
            <a:r>
              <a:rPr lang="zh-CN" altLang="en-US" sz="2200" b="1" dirty="0">
                <a:solidFill>
                  <a:schemeClr val="tx1"/>
                </a:solidFill>
              </a:rPr>
              <a:t>找位置</a:t>
            </a:r>
            <a:r>
              <a:rPr lang="en-US" altLang="zh-CN" sz="2200" b="1" dirty="0">
                <a:solidFill>
                  <a:schemeClr val="tx1"/>
                </a:solidFill>
              </a:rPr>
              <a:t>),</a:t>
            </a:r>
            <a:r>
              <a:rPr lang="zh-CN" altLang="en-US" sz="2200" b="1" dirty="0">
                <a:solidFill>
                  <a:schemeClr val="tx1"/>
                </a:solidFill>
              </a:rPr>
              <a:t>如果找到就中止查找</a:t>
            </a:r>
          </a:p>
          <a:p>
            <a:pPr algn="l">
              <a:lnSpc>
                <a:spcPct val="120000"/>
              </a:lnSpc>
            </a:pPr>
            <a:r>
              <a:rPr lang="en-US" altLang="zh-CN" sz="2200" b="1" dirty="0">
                <a:solidFill>
                  <a:schemeClr val="tx1"/>
                </a:solidFill>
              </a:rPr>
              <a:t>4. </a:t>
            </a:r>
            <a:r>
              <a:rPr lang="zh-CN" altLang="en-US" sz="2200" b="1" dirty="0">
                <a:solidFill>
                  <a:schemeClr val="tx1"/>
                </a:solidFill>
              </a:rPr>
              <a:t>输出：未找到输出“</a:t>
            </a:r>
            <a:r>
              <a:rPr lang="en-US" altLang="zh-CN" sz="2200" b="1" dirty="0">
                <a:solidFill>
                  <a:schemeClr val="tx1"/>
                </a:solidFill>
              </a:rPr>
              <a:t>no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“</a:t>
            </a:r>
            <a:r>
              <a:rPr lang="zh-CN" altLang="en-US" sz="2200" b="1" dirty="0">
                <a:solidFill>
                  <a:schemeClr val="tx1"/>
                </a:solidFill>
              </a:rPr>
              <a:t>，结束；</a:t>
            </a:r>
          </a:p>
          <a:p>
            <a:pPr algn="l">
              <a:lnSpc>
                <a:spcPct val="120000"/>
              </a:lnSpc>
            </a:pPr>
            <a:r>
              <a:rPr lang="en-US" altLang="zh-CN" sz="2200" b="1" dirty="0">
                <a:solidFill>
                  <a:schemeClr val="tx1"/>
                </a:solidFill>
                <a:sym typeface="微软雅黑" panose="020B0503020204020204" pitchFamily="34" charset="-122"/>
              </a:rPr>
              <a:t>5. </a:t>
            </a:r>
            <a:r>
              <a:rPr lang="zh-CN" altLang="en-US" sz="2200" b="1" dirty="0">
                <a:solidFill>
                  <a:schemeClr val="tx1"/>
                </a:solidFill>
                <a:sym typeface="微软雅黑" panose="020B0503020204020204" pitchFamily="34" charset="-122"/>
              </a:rPr>
              <a:t>如果找到就进行数组元素的删除操作；并输出数组（个数比原数组少</a:t>
            </a:r>
            <a:r>
              <a:rPr lang="en-US" altLang="zh-CN" sz="2200" b="1" dirty="0">
                <a:solidFill>
                  <a:schemeClr val="tx1"/>
                </a:solidFill>
                <a:sym typeface="微软雅黑" panose="020B0503020204020204" pitchFamily="34" charset="-122"/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  <a:sym typeface="微软雅黑" panose="020B0503020204020204" pitchFamily="34" charset="-122"/>
              </a:rPr>
              <a:t>个）。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58570" y="4711065"/>
            <a:ext cx="718566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数组操作建议：每个循环完成一件事</a:t>
            </a:r>
          </a:p>
        </p:txBody>
      </p:sp>
      <p:pic>
        <p:nvPicPr>
          <p:cNvPr id="9" name="图片 8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7265" y="267335"/>
            <a:ext cx="883285" cy="8007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5" grpId="0" uiExpand="1" build="p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287337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55219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数组的统计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8480" y="1068070"/>
            <a:ext cx="907161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【问题描述】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在一个数组的第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个位置处插入新数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y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000" dirty="0"/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【输入格式】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共三行。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ym typeface="+mn-ea"/>
              </a:rPr>
              <a:t>   </a:t>
            </a:r>
            <a:r>
              <a:rPr lang="en-US" altLang="zh-CN" sz="2000" dirty="0">
                <a:sym typeface="+mn-ea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第一行：一个整数n</a:t>
            </a:r>
            <a:r>
              <a:rPr lang="en-US" altLang="zh-CN" sz="2000" dirty="0">
                <a:sym typeface="+mn-ea"/>
              </a:rPr>
              <a:t>( 5 &lt;= n &lt;= 10 </a:t>
            </a:r>
            <a:r>
              <a:rPr lang="zh-CN" altLang="en-US" sz="2000" dirty="0">
                <a:sym typeface="+mn-ea"/>
              </a:rPr>
              <a:t>）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；</a:t>
            </a:r>
            <a:b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  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第二行：n个整数；</a:t>
            </a:r>
            <a:b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  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第三行：两个整数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k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，为要插入元素的位置和插入的整数。</a:t>
            </a:r>
            <a:r>
              <a:rPr lang="zh-CN" altLang="en-US" sz="2000" dirty="0">
                <a:sym typeface="+mn-ea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【输出格式】</a:t>
            </a:r>
            <a:r>
              <a:rPr lang="zh-CN" altLang="en-US" sz="2000" dirty="0">
                <a:sym typeface="+mn-ea"/>
              </a:rPr>
              <a:t> 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sym typeface="+mn-ea"/>
              </a:rPr>
              <a:t>    </a:t>
            </a:r>
            <a:r>
              <a:rPr lang="en-US" altLang="zh-CN" sz="2000" dirty="0">
                <a:sym typeface="+mn-ea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输出更新后的数组。</a:t>
            </a:r>
            <a:endParaRPr lang="zh-CN" altLang="en-US" sz="2000" b="1" dirty="0"/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【输入样例】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10</a:t>
            </a:r>
            <a:endParaRPr lang="zh-CN" altLang="en-US" sz="20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2000" dirty="0">
                <a:sym typeface="+mn-ea"/>
              </a:rPr>
              <a:t>10</a:t>
            </a:r>
            <a:endParaRPr lang="en-US" altLang="zh-CN" sz="2000" dirty="0"/>
          </a:p>
          <a:p>
            <a:pPr>
              <a:lnSpc>
                <a:spcPct val="120000"/>
              </a:lnSpc>
              <a:buNone/>
            </a:pPr>
            <a:r>
              <a:rPr lang="en-US" altLang="zh-CN" sz="2000" dirty="0">
                <a:sym typeface="+mn-ea"/>
              </a:rPr>
              <a:t>   7 2 3 4 5 6 9 8 0 2</a:t>
            </a:r>
            <a:endParaRPr lang="en-US" altLang="zh-CN" sz="2000" dirty="0"/>
          </a:p>
          <a:p>
            <a:pPr>
              <a:lnSpc>
                <a:spcPct val="120000"/>
              </a:lnSpc>
              <a:buNone/>
            </a:pPr>
            <a:r>
              <a:rPr lang="en-US" altLang="zh-CN" sz="2000" dirty="0">
                <a:sym typeface="+mn-ea"/>
              </a:rPr>
              <a:t>   2  9</a:t>
            </a:r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【输出样例】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7 9 2 3 4 5 6 9 8 0 2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数组的插入</a:t>
            </a:r>
            <a:endParaRPr lang="en-US" altLang="zh-CN" sz="3600" b="1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72790" y="246380"/>
            <a:ext cx="5366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数组元素的插入</a:t>
            </a:r>
            <a:endParaRPr lang="en-US" altLang="zh-CN" sz="3600" b="1">
              <a:solidFill>
                <a:schemeClr val="tx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7265" y="267335"/>
            <a:ext cx="883285" cy="8007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417" name="Group 129"/>
          <p:cNvGrpSpPr/>
          <p:nvPr/>
        </p:nvGrpSpPr>
        <p:grpSpPr>
          <a:xfrm>
            <a:off x="3244850" y="3237230"/>
            <a:ext cx="6735763" cy="1143000"/>
            <a:chOff x="1056" y="2448"/>
            <a:chExt cx="4243" cy="720"/>
          </a:xfrm>
          <a:solidFill>
            <a:schemeClr val="accent4"/>
          </a:solidFill>
        </p:grpSpPr>
        <p:grpSp>
          <p:nvGrpSpPr>
            <p:cNvPr id="49154" name="Group 74"/>
            <p:cNvGrpSpPr/>
            <p:nvPr/>
          </p:nvGrpSpPr>
          <p:grpSpPr>
            <a:xfrm>
              <a:off x="1056" y="2448"/>
              <a:ext cx="3907" cy="720"/>
              <a:chOff x="1008" y="960"/>
              <a:chExt cx="3907" cy="720"/>
            </a:xfrm>
            <a:grpFill/>
          </p:grpSpPr>
          <p:grpSp>
            <p:nvGrpSpPr>
              <p:cNvPr id="49155" name="Group 75"/>
              <p:cNvGrpSpPr/>
              <p:nvPr/>
            </p:nvGrpSpPr>
            <p:grpSpPr>
              <a:xfrm>
                <a:off x="1360" y="1344"/>
                <a:ext cx="3552" cy="336"/>
                <a:chOff x="1152" y="1104"/>
                <a:chExt cx="2880" cy="240"/>
              </a:xfrm>
              <a:grpFill/>
            </p:grpSpPr>
            <p:sp>
              <p:nvSpPr>
                <p:cNvPr id="49156" name="Rectangle 76"/>
                <p:cNvSpPr/>
                <p:nvPr/>
              </p:nvSpPr>
              <p:spPr>
                <a:xfrm>
                  <a:off x="1152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</a:t>
                  </a:r>
                </a:p>
              </p:txBody>
            </p:sp>
            <p:sp>
              <p:nvSpPr>
                <p:cNvPr id="49157" name="Rectangle 77"/>
                <p:cNvSpPr/>
                <p:nvPr/>
              </p:nvSpPr>
              <p:spPr>
                <a:xfrm>
                  <a:off x="1440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</a:p>
              </p:txBody>
            </p:sp>
            <p:sp>
              <p:nvSpPr>
                <p:cNvPr id="49158" name="Rectangle 78"/>
                <p:cNvSpPr/>
                <p:nvPr/>
              </p:nvSpPr>
              <p:spPr>
                <a:xfrm>
                  <a:off x="1728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  <p:sp>
              <p:nvSpPr>
                <p:cNvPr id="49159" name="Rectangle 79"/>
                <p:cNvSpPr/>
                <p:nvPr/>
              </p:nvSpPr>
              <p:spPr>
                <a:xfrm>
                  <a:off x="2016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</a:p>
              </p:txBody>
            </p:sp>
            <p:sp>
              <p:nvSpPr>
                <p:cNvPr id="49160" name="Rectangle 80"/>
                <p:cNvSpPr/>
                <p:nvPr/>
              </p:nvSpPr>
              <p:spPr>
                <a:xfrm>
                  <a:off x="2304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</a:t>
                  </a:r>
                </a:p>
              </p:txBody>
            </p:sp>
            <p:sp>
              <p:nvSpPr>
                <p:cNvPr id="49161" name="Rectangle 81"/>
                <p:cNvSpPr/>
                <p:nvPr/>
              </p:nvSpPr>
              <p:spPr>
                <a:xfrm>
                  <a:off x="2592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6</a:t>
                  </a:r>
                </a:p>
              </p:txBody>
            </p:sp>
            <p:sp>
              <p:nvSpPr>
                <p:cNvPr id="49162" name="Rectangle 82"/>
                <p:cNvSpPr/>
                <p:nvPr/>
              </p:nvSpPr>
              <p:spPr>
                <a:xfrm>
                  <a:off x="2880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9</a:t>
                  </a:r>
                </a:p>
              </p:txBody>
            </p:sp>
            <p:sp>
              <p:nvSpPr>
                <p:cNvPr id="49163" name="Rectangle 83"/>
                <p:cNvSpPr/>
                <p:nvPr/>
              </p:nvSpPr>
              <p:spPr>
                <a:xfrm>
                  <a:off x="3168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</a:t>
                  </a:r>
                </a:p>
              </p:txBody>
            </p:sp>
            <p:sp>
              <p:nvSpPr>
                <p:cNvPr id="49164" name="Rectangle 84"/>
                <p:cNvSpPr/>
                <p:nvPr/>
              </p:nvSpPr>
              <p:spPr>
                <a:xfrm>
                  <a:off x="3456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</p:txBody>
            </p:sp>
            <p:sp>
              <p:nvSpPr>
                <p:cNvPr id="49165" name="Rectangle 85"/>
                <p:cNvSpPr/>
                <p:nvPr/>
              </p:nvSpPr>
              <p:spPr>
                <a:xfrm>
                  <a:off x="3744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</a:p>
              </p:txBody>
            </p:sp>
          </p:grpSp>
          <p:grpSp>
            <p:nvGrpSpPr>
              <p:cNvPr id="49166" name="Group 86"/>
              <p:cNvGrpSpPr/>
              <p:nvPr/>
            </p:nvGrpSpPr>
            <p:grpSpPr>
              <a:xfrm>
                <a:off x="1008" y="960"/>
                <a:ext cx="3907" cy="720"/>
                <a:chOff x="1037" y="1008"/>
                <a:chExt cx="3907" cy="720"/>
              </a:xfrm>
              <a:grpFill/>
            </p:grpSpPr>
            <p:grpSp>
              <p:nvGrpSpPr>
                <p:cNvPr id="49167" name="Group 87"/>
                <p:cNvGrpSpPr/>
                <p:nvPr/>
              </p:nvGrpSpPr>
              <p:grpSpPr>
                <a:xfrm>
                  <a:off x="1392" y="1008"/>
                  <a:ext cx="3552" cy="384"/>
                  <a:chOff x="1152" y="1104"/>
                  <a:chExt cx="2880" cy="240"/>
                </a:xfrm>
                <a:grpFill/>
              </p:grpSpPr>
              <p:sp>
                <p:nvSpPr>
                  <p:cNvPr id="49168" name="Rectangle 88"/>
                  <p:cNvSpPr/>
                  <p:nvPr/>
                </p:nvSpPr>
                <p:spPr>
                  <a:xfrm>
                    <a:off x="1152" y="1104"/>
                    <a:ext cx="288" cy="24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</a:t>
                    </a:r>
                  </a:p>
                </p:txBody>
              </p:sp>
              <p:sp>
                <p:nvSpPr>
                  <p:cNvPr id="49169" name="Rectangle 89"/>
                  <p:cNvSpPr/>
                  <p:nvPr/>
                </p:nvSpPr>
                <p:spPr>
                  <a:xfrm>
                    <a:off x="1440" y="1104"/>
                    <a:ext cx="288" cy="24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</a:t>
                    </a:r>
                  </a:p>
                </p:txBody>
              </p:sp>
              <p:sp>
                <p:nvSpPr>
                  <p:cNvPr id="49170" name="Rectangle 90"/>
                  <p:cNvSpPr/>
                  <p:nvPr/>
                </p:nvSpPr>
                <p:spPr>
                  <a:xfrm>
                    <a:off x="1728" y="1104"/>
                    <a:ext cx="288" cy="24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3</a:t>
                    </a:r>
                  </a:p>
                </p:txBody>
              </p:sp>
              <p:sp>
                <p:nvSpPr>
                  <p:cNvPr id="49171" name="Rectangle 91"/>
                  <p:cNvSpPr/>
                  <p:nvPr/>
                </p:nvSpPr>
                <p:spPr>
                  <a:xfrm>
                    <a:off x="2016" y="1104"/>
                    <a:ext cx="288" cy="24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4</a:t>
                    </a:r>
                  </a:p>
                </p:txBody>
              </p:sp>
              <p:sp>
                <p:nvSpPr>
                  <p:cNvPr id="49172" name="Rectangle 92"/>
                  <p:cNvSpPr/>
                  <p:nvPr/>
                </p:nvSpPr>
                <p:spPr>
                  <a:xfrm>
                    <a:off x="2304" y="1104"/>
                    <a:ext cx="288" cy="24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5</a:t>
                    </a:r>
                  </a:p>
                </p:txBody>
              </p:sp>
              <p:sp>
                <p:nvSpPr>
                  <p:cNvPr id="49173" name="Rectangle 93"/>
                  <p:cNvSpPr/>
                  <p:nvPr/>
                </p:nvSpPr>
                <p:spPr>
                  <a:xfrm>
                    <a:off x="2592" y="1104"/>
                    <a:ext cx="288" cy="24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6</a:t>
                    </a:r>
                  </a:p>
                </p:txBody>
              </p:sp>
              <p:sp>
                <p:nvSpPr>
                  <p:cNvPr id="49174" name="Rectangle 94"/>
                  <p:cNvSpPr/>
                  <p:nvPr/>
                </p:nvSpPr>
                <p:spPr>
                  <a:xfrm>
                    <a:off x="2880" y="1104"/>
                    <a:ext cx="288" cy="24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7</a:t>
                    </a:r>
                  </a:p>
                </p:txBody>
              </p:sp>
              <p:sp>
                <p:nvSpPr>
                  <p:cNvPr id="49175" name="Rectangle 95"/>
                  <p:cNvSpPr/>
                  <p:nvPr/>
                </p:nvSpPr>
                <p:spPr>
                  <a:xfrm>
                    <a:off x="3168" y="1104"/>
                    <a:ext cx="288" cy="24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8</a:t>
                    </a:r>
                  </a:p>
                </p:txBody>
              </p:sp>
              <p:sp>
                <p:nvSpPr>
                  <p:cNvPr id="49176" name="Rectangle 96"/>
                  <p:cNvSpPr/>
                  <p:nvPr/>
                </p:nvSpPr>
                <p:spPr>
                  <a:xfrm>
                    <a:off x="3456" y="1104"/>
                    <a:ext cx="288" cy="24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9</a:t>
                    </a:r>
                  </a:p>
                </p:txBody>
              </p:sp>
              <p:sp>
                <p:nvSpPr>
                  <p:cNvPr id="49177" name="Rectangle 97"/>
                  <p:cNvSpPr/>
                  <p:nvPr/>
                </p:nvSpPr>
                <p:spPr>
                  <a:xfrm>
                    <a:off x="3744" y="1104"/>
                    <a:ext cx="288" cy="240"/>
                  </a:xfrm>
                  <a:prstGeom prst="rect">
                    <a:avLst/>
                  </a:prstGeom>
                  <a:grpFill/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pPr algn="ctr"/>
                    <a:r>
                      <a: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10</a:t>
                    </a:r>
                  </a:p>
                </p:txBody>
              </p:sp>
            </p:grpSp>
            <p:sp>
              <p:nvSpPr>
                <p:cNvPr id="49178" name="Rectangle 98"/>
                <p:cNvSpPr/>
                <p:nvPr/>
              </p:nvSpPr>
              <p:spPr>
                <a:xfrm>
                  <a:off x="1037" y="1008"/>
                  <a:ext cx="355" cy="384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zh-CN" altLang="en-US" sz="16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下标</a:t>
                  </a:r>
                </a:p>
              </p:txBody>
            </p:sp>
            <p:sp>
              <p:nvSpPr>
                <p:cNvPr id="49179" name="Rectangle 99"/>
                <p:cNvSpPr/>
                <p:nvPr/>
              </p:nvSpPr>
              <p:spPr>
                <a:xfrm>
                  <a:off x="1037" y="1392"/>
                  <a:ext cx="355" cy="336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值</a:t>
                  </a:r>
                </a:p>
              </p:txBody>
            </p:sp>
          </p:grpSp>
        </p:grpSp>
        <p:sp>
          <p:nvSpPr>
            <p:cNvPr id="49180" name="Rectangle 127"/>
            <p:cNvSpPr/>
            <p:nvPr/>
          </p:nvSpPr>
          <p:spPr>
            <a:xfrm>
              <a:off x="4944" y="2448"/>
              <a:ext cx="355" cy="384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</a:p>
          </p:txBody>
        </p:sp>
        <p:sp>
          <p:nvSpPr>
            <p:cNvPr id="49181" name="Rectangle 128"/>
            <p:cNvSpPr/>
            <p:nvPr/>
          </p:nvSpPr>
          <p:spPr>
            <a:xfrm>
              <a:off x="4944" y="2832"/>
              <a:ext cx="355" cy="336"/>
            </a:xfrm>
            <a:prstGeom prst="rect">
              <a:avLst/>
            </a:prstGeom>
            <a:grp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endPara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8360" name="Group 72"/>
          <p:cNvGrpSpPr/>
          <p:nvPr/>
        </p:nvGrpSpPr>
        <p:grpSpPr>
          <a:xfrm>
            <a:off x="3124200" y="1186180"/>
            <a:ext cx="6202363" cy="1143000"/>
            <a:chOff x="1008" y="960"/>
            <a:chExt cx="3907" cy="720"/>
          </a:xfrm>
          <a:solidFill>
            <a:schemeClr val="accent4"/>
          </a:solidFill>
        </p:grpSpPr>
        <p:grpSp>
          <p:nvGrpSpPr>
            <p:cNvPr id="49183" name="Group 3"/>
            <p:cNvGrpSpPr/>
            <p:nvPr/>
          </p:nvGrpSpPr>
          <p:grpSpPr>
            <a:xfrm>
              <a:off x="1360" y="1344"/>
              <a:ext cx="3552" cy="336"/>
              <a:chOff x="1152" y="1104"/>
              <a:chExt cx="2880" cy="240"/>
            </a:xfrm>
            <a:grpFill/>
          </p:grpSpPr>
          <p:sp>
            <p:nvSpPr>
              <p:cNvPr id="49184" name="Rectangle 4"/>
              <p:cNvSpPr/>
              <p:nvPr/>
            </p:nvSpPr>
            <p:spPr>
              <a:xfrm>
                <a:off x="1152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</a:p>
            </p:txBody>
          </p:sp>
          <p:sp>
            <p:nvSpPr>
              <p:cNvPr id="49185" name="Rectangle 5"/>
              <p:cNvSpPr/>
              <p:nvPr/>
            </p:nvSpPr>
            <p:spPr>
              <a:xfrm>
                <a:off x="1440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  <p:sp>
            <p:nvSpPr>
              <p:cNvPr id="49186" name="Rectangle 6"/>
              <p:cNvSpPr/>
              <p:nvPr/>
            </p:nvSpPr>
            <p:spPr>
              <a:xfrm>
                <a:off x="1728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  <p:sp>
            <p:nvSpPr>
              <p:cNvPr id="49187" name="Rectangle 7"/>
              <p:cNvSpPr/>
              <p:nvPr/>
            </p:nvSpPr>
            <p:spPr>
              <a:xfrm>
                <a:off x="2016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  <p:sp>
            <p:nvSpPr>
              <p:cNvPr id="49188" name="Rectangle 8"/>
              <p:cNvSpPr/>
              <p:nvPr/>
            </p:nvSpPr>
            <p:spPr>
              <a:xfrm>
                <a:off x="2304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</a:p>
            </p:txBody>
          </p:sp>
          <p:sp>
            <p:nvSpPr>
              <p:cNvPr id="49189" name="Rectangle 9"/>
              <p:cNvSpPr/>
              <p:nvPr/>
            </p:nvSpPr>
            <p:spPr>
              <a:xfrm>
                <a:off x="2592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</a:p>
            </p:txBody>
          </p:sp>
          <p:sp>
            <p:nvSpPr>
              <p:cNvPr id="49190" name="Rectangle 10"/>
              <p:cNvSpPr/>
              <p:nvPr/>
            </p:nvSpPr>
            <p:spPr>
              <a:xfrm>
                <a:off x="2880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</a:t>
                </a:r>
              </a:p>
            </p:txBody>
          </p:sp>
          <p:sp>
            <p:nvSpPr>
              <p:cNvPr id="49191" name="Rectangle 11"/>
              <p:cNvSpPr/>
              <p:nvPr/>
            </p:nvSpPr>
            <p:spPr>
              <a:xfrm>
                <a:off x="3168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</a:p>
            </p:txBody>
          </p:sp>
          <p:sp>
            <p:nvSpPr>
              <p:cNvPr id="49192" name="Rectangle 12"/>
              <p:cNvSpPr/>
              <p:nvPr/>
            </p:nvSpPr>
            <p:spPr>
              <a:xfrm>
                <a:off x="3456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49193" name="Rectangle 13"/>
              <p:cNvSpPr/>
              <p:nvPr/>
            </p:nvSpPr>
            <p:spPr>
              <a:xfrm>
                <a:off x="3744" y="1104"/>
                <a:ext cx="288" cy="240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</p:grpSp>
        <p:grpSp>
          <p:nvGrpSpPr>
            <p:cNvPr id="49194" name="Group 58"/>
            <p:cNvGrpSpPr/>
            <p:nvPr/>
          </p:nvGrpSpPr>
          <p:grpSpPr>
            <a:xfrm>
              <a:off x="1008" y="960"/>
              <a:ext cx="3907" cy="720"/>
              <a:chOff x="1037" y="1008"/>
              <a:chExt cx="3907" cy="720"/>
            </a:xfrm>
            <a:grpFill/>
          </p:grpSpPr>
          <p:grpSp>
            <p:nvGrpSpPr>
              <p:cNvPr id="49195" name="Group 59"/>
              <p:cNvGrpSpPr/>
              <p:nvPr/>
            </p:nvGrpSpPr>
            <p:grpSpPr>
              <a:xfrm>
                <a:off x="1392" y="1008"/>
                <a:ext cx="3552" cy="384"/>
                <a:chOff x="1152" y="1104"/>
                <a:chExt cx="2880" cy="240"/>
              </a:xfrm>
              <a:grpFill/>
            </p:grpSpPr>
            <p:sp>
              <p:nvSpPr>
                <p:cNvPr id="49196" name="Rectangle 60"/>
                <p:cNvSpPr/>
                <p:nvPr/>
              </p:nvSpPr>
              <p:spPr>
                <a:xfrm>
                  <a:off x="1152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49197" name="Rectangle 61"/>
                <p:cNvSpPr/>
                <p:nvPr/>
              </p:nvSpPr>
              <p:spPr>
                <a:xfrm>
                  <a:off x="1440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</a:p>
              </p:txBody>
            </p:sp>
            <p:sp>
              <p:nvSpPr>
                <p:cNvPr id="49198" name="Rectangle 62"/>
                <p:cNvSpPr/>
                <p:nvPr/>
              </p:nvSpPr>
              <p:spPr>
                <a:xfrm>
                  <a:off x="1728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</a:p>
              </p:txBody>
            </p:sp>
            <p:sp>
              <p:nvSpPr>
                <p:cNvPr id="49199" name="Rectangle 63"/>
                <p:cNvSpPr/>
                <p:nvPr/>
              </p:nvSpPr>
              <p:spPr>
                <a:xfrm>
                  <a:off x="2016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</a:p>
              </p:txBody>
            </p:sp>
            <p:sp>
              <p:nvSpPr>
                <p:cNvPr id="49200" name="Rectangle 64"/>
                <p:cNvSpPr/>
                <p:nvPr/>
              </p:nvSpPr>
              <p:spPr>
                <a:xfrm>
                  <a:off x="2304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</a:t>
                  </a:r>
                </a:p>
              </p:txBody>
            </p:sp>
            <p:sp>
              <p:nvSpPr>
                <p:cNvPr id="49201" name="Rectangle 65"/>
                <p:cNvSpPr/>
                <p:nvPr/>
              </p:nvSpPr>
              <p:spPr>
                <a:xfrm>
                  <a:off x="2592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6</a:t>
                  </a:r>
                </a:p>
              </p:txBody>
            </p:sp>
            <p:sp>
              <p:nvSpPr>
                <p:cNvPr id="49202" name="Rectangle 66"/>
                <p:cNvSpPr/>
                <p:nvPr/>
              </p:nvSpPr>
              <p:spPr>
                <a:xfrm>
                  <a:off x="2880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7</a:t>
                  </a:r>
                </a:p>
              </p:txBody>
            </p:sp>
            <p:sp>
              <p:nvSpPr>
                <p:cNvPr id="49203" name="Rectangle 67"/>
                <p:cNvSpPr/>
                <p:nvPr/>
              </p:nvSpPr>
              <p:spPr>
                <a:xfrm>
                  <a:off x="3168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8</a:t>
                  </a:r>
                </a:p>
              </p:txBody>
            </p:sp>
            <p:sp>
              <p:nvSpPr>
                <p:cNvPr id="49204" name="Rectangle 68"/>
                <p:cNvSpPr/>
                <p:nvPr/>
              </p:nvSpPr>
              <p:spPr>
                <a:xfrm>
                  <a:off x="3456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9</a:t>
                  </a:r>
                </a:p>
              </p:txBody>
            </p:sp>
            <p:sp>
              <p:nvSpPr>
                <p:cNvPr id="49205" name="Rectangle 69"/>
                <p:cNvSpPr/>
                <p:nvPr/>
              </p:nvSpPr>
              <p:spPr>
                <a:xfrm>
                  <a:off x="3744" y="1104"/>
                  <a:ext cx="288" cy="240"/>
                </a:xfrm>
                <a:prstGeom prst="rect">
                  <a:avLst/>
                </a:prstGeom>
                <a:grp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10</a:t>
                  </a:r>
                </a:p>
              </p:txBody>
            </p:sp>
          </p:grpSp>
          <p:sp>
            <p:nvSpPr>
              <p:cNvPr id="49206" name="Rectangle 70"/>
              <p:cNvSpPr/>
              <p:nvPr/>
            </p:nvSpPr>
            <p:spPr>
              <a:xfrm>
                <a:off x="1037" y="1008"/>
                <a:ext cx="355" cy="384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下标</a:t>
                </a:r>
              </a:p>
            </p:txBody>
          </p:sp>
          <p:sp>
            <p:nvSpPr>
              <p:cNvPr id="49207" name="Rectangle 71"/>
              <p:cNvSpPr/>
              <p:nvPr/>
            </p:nvSpPr>
            <p:spPr>
              <a:xfrm>
                <a:off x="1037" y="1392"/>
                <a:ext cx="355" cy="336"/>
              </a:xfrm>
              <a:prstGeom prst="rect">
                <a:avLst/>
              </a:prstGeom>
              <a:grp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</a:t>
                </a:r>
              </a:p>
            </p:txBody>
          </p:sp>
        </p:grpSp>
      </p:grpSp>
      <p:sp>
        <p:nvSpPr>
          <p:cNvPr id="268302" name="Text Box 14"/>
          <p:cNvSpPr txBox="1"/>
          <p:nvPr/>
        </p:nvSpPr>
        <p:spPr>
          <a:xfrm>
            <a:off x="1676400" y="1262380"/>
            <a:ext cx="1981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原数组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268303" name="Text Box 15"/>
          <p:cNvSpPr txBox="1"/>
          <p:nvPr/>
        </p:nvSpPr>
        <p:spPr>
          <a:xfrm>
            <a:off x="1905000" y="2633980"/>
            <a:ext cx="19812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k=2</a:t>
            </a:r>
          </a:p>
        </p:txBody>
      </p:sp>
      <p:sp>
        <p:nvSpPr>
          <p:cNvPr id="23559" name="AutoShape 16"/>
          <p:cNvSpPr/>
          <p:nvPr/>
        </p:nvSpPr>
        <p:spPr>
          <a:xfrm flipV="1">
            <a:off x="4343400" y="2405380"/>
            <a:ext cx="1828800" cy="533400"/>
          </a:xfrm>
          <a:prstGeom prst="wedgeEllipseCallout">
            <a:avLst>
              <a:gd name="adj1" fmla="val -34028"/>
              <a:gd name="adj2" fmla="val 98509"/>
            </a:avLst>
          </a:prstGeom>
          <a:solidFill>
            <a:srgbClr val="FFCC66"/>
          </a:solidFill>
          <a:ln w="9525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rot="10800000" anchor="t"/>
          <a:lstStyle/>
          <a:p>
            <a:pPr algn="ctr"/>
            <a:r>
              <a:rPr lang="zh-CN" altLang="en-US" sz="2400" b="1" dirty="0">
                <a:solidFill>
                  <a:srgbClr val="E151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插入点</a:t>
            </a:r>
          </a:p>
        </p:txBody>
      </p:sp>
      <p:sp>
        <p:nvSpPr>
          <p:cNvPr id="268344" name="Text Box 56"/>
          <p:cNvSpPr txBox="1"/>
          <p:nvPr/>
        </p:nvSpPr>
        <p:spPr>
          <a:xfrm>
            <a:off x="2635250" y="4627880"/>
            <a:ext cx="6629400" cy="15989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5000"/>
              </a:lnSpc>
              <a:spcBef>
                <a:spcPts val="50"/>
              </a:spcBef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for(i=n;i&gt;=k;i--) //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k为找到的插入位置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5000"/>
              </a:lnSpc>
              <a:spcBef>
                <a:spcPts val="50"/>
              </a:spcBef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a[i+1]=a[i];  //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每个位置后移一格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5000"/>
              </a:lnSpc>
              <a:spcBef>
                <a:spcPts val="50"/>
              </a:spcBef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a[k]=x;//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空出来的位置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赋值为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</a:p>
        </p:txBody>
      </p:sp>
      <p:sp>
        <p:nvSpPr>
          <p:cNvPr id="268345" name="Text Box 57"/>
          <p:cNvSpPr txBox="1"/>
          <p:nvPr/>
        </p:nvSpPr>
        <p:spPr>
          <a:xfrm>
            <a:off x="1873250" y="3084830"/>
            <a:ext cx="106680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x=9;</a:t>
            </a:r>
          </a:p>
        </p:txBody>
      </p:sp>
      <p:sp>
        <p:nvSpPr>
          <p:cNvPr id="268406" name="Rectangle 118"/>
          <p:cNvSpPr>
            <a:spLocks noChangeAspect="1"/>
          </p:cNvSpPr>
          <p:nvPr/>
        </p:nvSpPr>
        <p:spPr>
          <a:xfrm>
            <a:off x="4373245" y="3884930"/>
            <a:ext cx="443865" cy="456565"/>
          </a:xfrm>
          <a:prstGeom prst="rect">
            <a:avLst/>
          </a:prstGeom>
          <a:solidFill>
            <a:srgbClr val="FFBA55"/>
          </a:solidFill>
          <a:ln w="9525">
            <a:noFill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68407" name="Rectangle 119"/>
          <p:cNvSpPr>
            <a:spLocks noChangeAspect="1"/>
          </p:cNvSpPr>
          <p:nvPr/>
        </p:nvSpPr>
        <p:spPr>
          <a:xfrm>
            <a:off x="4948555" y="3884930"/>
            <a:ext cx="446405" cy="456565"/>
          </a:xfrm>
          <a:prstGeom prst="rect">
            <a:avLst/>
          </a:prstGeom>
          <a:solidFill>
            <a:srgbClr val="FFBA55"/>
          </a:solidFill>
          <a:ln w="9525">
            <a:noFill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268408" name="Rectangle 120"/>
          <p:cNvSpPr>
            <a:spLocks noChangeAspect="1"/>
          </p:cNvSpPr>
          <p:nvPr/>
        </p:nvSpPr>
        <p:spPr>
          <a:xfrm>
            <a:off x="5513705" y="3884930"/>
            <a:ext cx="445135" cy="456565"/>
          </a:xfrm>
          <a:prstGeom prst="rect">
            <a:avLst/>
          </a:prstGeom>
          <a:solidFill>
            <a:srgbClr val="FFBA55"/>
          </a:solidFill>
          <a:ln w="9525">
            <a:noFill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68409" name="Rectangle 121"/>
          <p:cNvSpPr>
            <a:spLocks noChangeAspect="1"/>
          </p:cNvSpPr>
          <p:nvPr/>
        </p:nvSpPr>
        <p:spPr>
          <a:xfrm>
            <a:off x="6089650" y="3884930"/>
            <a:ext cx="443865" cy="456565"/>
          </a:xfrm>
          <a:prstGeom prst="rect">
            <a:avLst/>
          </a:prstGeom>
          <a:solidFill>
            <a:srgbClr val="FFBA55"/>
          </a:solidFill>
          <a:ln w="9525">
            <a:noFill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268410" name="Rectangle 122"/>
          <p:cNvSpPr>
            <a:spLocks noChangeAspect="1"/>
          </p:cNvSpPr>
          <p:nvPr/>
        </p:nvSpPr>
        <p:spPr>
          <a:xfrm>
            <a:off x="6640830" y="3884930"/>
            <a:ext cx="445135" cy="456565"/>
          </a:xfrm>
          <a:prstGeom prst="rect">
            <a:avLst/>
          </a:prstGeom>
          <a:solidFill>
            <a:srgbClr val="FFBA55"/>
          </a:solidFill>
          <a:ln w="9525">
            <a:noFill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268411" name="Rectangle 123"/>
          <p:cNvSpPr>
            <a:spLocks noChangeAspect="1"/>
          </p:cNvSpPr>
          <p:nvPr/>
        </p:nvSpPr>
        <p:spPr>
          <a:xfrm>
            <a:off x="7204710" y="3884930"/>
            <a:ext cx="443865" cy="456565"/>
          </a:xfrm>
          <a:prstGeom prst="rect">
            <a:avLst/>
          </a:prstGeom>
          <a:solidFill>
            <a:srgbClr val="FFBA55"/>
          </a:solidFill>
          <a:ln w="9525">
            <a:noFill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268412" name="Rectangle 124"/>
          <p:cNvSpPr>
            <a:spLocks noChangeAspect="1"/>
          </p:cNvSpPr>
          <p:nvPr/>
        </p:nvSpPr>
        <p:spPr>
          <a:xfrm>
            <a:off x="7755890" y="3884930"/>
            <a:ext cx="446405" cy="456565"/>
          </a:xfrm>
          <a:prstGeom prst="rect">
            <a:avLst/>
          </a:prstGeom>
          <a:solidFill>
            <a:srgbClr val="FFBA55"/>
          </a:solidFill>
          <a:ln w="9525">
            <a:noFill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268413" name="Rectangle 125"/>
          <p:cNvSpPr>
            <a:spLocks noChangeAspect="1"/>
          </p:cNvSpPr>
          <p:nvPr/>
        </p:nvSpPr>
        <p:spPr>
          <a:xfrm>
            <a:off x="8321040" y="3884930"/>
            <a:ext cx="445135" cy="456565"/>
          </a:xfrm>
          <a:prstGeom prst="rect">
            <a:avLst/>
          </a:prstGeom>
          <a:solidFill>
            <a:srgbClr val="FFBA55"/>
          </a:solidFill>
          <a:ln w="9525">
            <a:noFill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68414" name="Rectangle 126"/>
          <p:cNvSpPr>
            <a:spLocks noChangeAspect="1"/>
          </p:cNvSpPr>
          <p:nvPr/>
        </p:nvSpPr>
        <p:spPr>
          <a:xfrm>
            <a:off x="8884920" y="3884930"/>
            <a:ext cx="443865" cy="456565"/>
          </a:xfrm>
          <a:prstGeom prst="rect">
            <a:avLst/>
          </a:prstGeom>
          <a:solidFill>
            <a:srgbClr val="FFBA55"/>
          </a:solidFill>
          <a:ln w="9525">
            <a:noFill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68418" name="Rectangle 130"/>
          <p:cNvSpPr>
            <a:spLocks noChangeAspect="1"/>
          </p:cNvSpPr>
          <p:nvPr/>
        </p:nvSpPr>
        <p:spPr>
          <a:xfrm>
            <a:off x="4373245" y="3923665"/>
            <a:ext cx="445135" cy="456565"/>
          </a:xfrm>
          <a:prstGeom prst="rect">
            <a:avLst/>
          </a:prstGeom>
          <a:solidFill>
            <a:srgbClr val="FFBA55"/>
          </a:solidFill>
          <a:ln w="9525">
            <a:noFill/>
          </a:ln>
        </p:spPr>
        <p:txBody>
          <a:bodyPr wrap="none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5" name="剪去对角的矩形 4"/>
          <p:cNvSpPr/>
          <p:nvPr/>
        </p:nvSpPr>
        <p:spPr>
          <a:xfrm>
            <a:off x="226695" y="207010"/>
            <a:ext cx="287337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/>
        </p:nvSpPr>
        <p:spPr>
          <a:xfrm>
            <a:off x="400050" y="267335"/>
            <a:ext cx="3552190" cy="603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数组的统计</a:t>
            </a: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数组的插入</a:t>
            </a:r>
            <a:endParaRPr lang="en-US" altLang="zh-CN" sz="3600" b="1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72790" y="246380"/>
            <a:ext cx="5366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数组元素的插入</a:t>
            </a:r>
            <a:endParaRPr lang="en-US" altLang="zh-CN" sz="3600" b="1">
              <a:solidFill>
                <a:schemeClr val="tx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 descr="牛00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7265" y="267335"/>
            <a:ext cx="883285" cy="8007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268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268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8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8646 0.000000 " pathEditMode="relative" ptsTypes="">
                                      <p:cBhvr>
                                        <p:cTn id="46" dur="2000" fill="hold"/>
                                        <p:tgtEl>
                                          <p:spTgt spid="268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7604 0.001852 " pathEditMode="relative" ptsTypes="">
                                      <p:cBhvr>
                                        <p:cTn id="49" dur="2000" fill="hold"/>
                                        <p:tgtEl>
                                          <p:spTgt spid="268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9688 -0.001852 " pathEditMode="relative" ptsTypes="">
                                      <p:cBhvr>
                                        <p:cTn id="52" dur="2000" fill="hold"/>
                                        <p:tgtEl>
                                          <p:spTgt spid="268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9688 -0.001852 " pathEditMode="relative" ptsTypes="">
                                      <p:cBhvr>
                                        <p:cTn id="55" dur="2000" fill="hold"/>
                                        <p:tgtEl>
                                          <p:spTgt spid="268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6615 -0.001852 " pathEditMode="relative" ptsTypes="">
                                      <p:cBhvr>
                                        <p:cTn id="58" dur="2000" fill="hold"/>
                                        <p:tgtEl>
                                          <p:spTgt spid="268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0"/>
                            </p:stCondLst>
                            <p:childTnLst>
                              <p:par>
                                <p:cTn id="6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9688 0.003611 " pathEditMode="relative" ptsTypes="">
                                      <p:cBhvr>
                                        <p:cTn id="61" dur="2000" fill="hold"/>
                                        <p:tgtEl>
                                          <p:spTgt spid="268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00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9688 -0.003611 " pathEditMode="relative" ptsTypes="">
                                      <p:cBhvr>
                                        <p:cTn id="64" dur="2000" fill="hold"/>
                                        <p:tgtEl>
                                          <p:spTgt spid="268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7604 -0.001852 " pathEditMode="relative" ptsTypes="">
                                      <p:cBhvr>
                                        <p:cTn id="67" dur="2000" fill="hold"/>
                                        <p:tgtEl>
                                          <p:spTgt spid="268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9688 0.000000 " pathEditMode="relative" ptsTypes="">
                                      <p:cBhvr>
                                        <p:cTn id="70" dur="2000" fill="hold"/>
                                        <p:tgtEl>
                                          <p:spTgt spid="268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8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8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02" grpId="0"/>
      <p:bldP spid="268303" grpId="0"/>
      <p:bldP spid="23559" grpId="0" bldLvl="0" animBg="1"/>
      <p:bldP spid="268345" grpId="0"/>
      <p:bldP spid="268406" grpId="0" bldLvl="0" animBg="1"/>
      <p:bldP spid="268406" grpId="1" bldLvl="0" animBg="1"/>
      <p:bldP spid="268407" grpId="0" bldLvl="0" animBg="1"/>
      <p:bldP spid="268407" grpId="1" bldLvl="0" animBg="1"/>
      <p:bldP spid="268408" grpId="0" bldLvl="0" animBg="1"/>
      <p:bldP spid="268408" grpId="1" bldLvl="0" animBg="1"/>
      <p:bldP spid="268409" grpId="0" bldLvl="0" animBg="1"/>
      <p:bldP spid="268409" grpId="1" bldLvl="0" animBg="1"/>
      <p:bldP spid="268410" grpId="0" bldLvl="0" animBg="1"/>
      <p:bldP spid="268410" grpId="1" bldLvl="0" animBg="1"/>
      <p:bldP spid="268411" grpId="0" bldLvl="0" animBg="1"/>
      <p:bldP spid="268411" grpId="1" bldLvl="0" animBg="1"/>
      <p:bldP spid="268412" grpId="0" bldLvl="0" animBg="1"/>
      <p:bldP spid="268412" grpId="1" bldLvl="0" animBg="1"/>
      <p:bldP spid="268413" grpId="0" bldLvl="0" animBg="1"/>
      <p:bldP spid="268413" grpId="1" bldLvl="0" animBg="1"/>
      <p:bldP spid="268414" grpId="0" bldLvl="0" animBg="1"/>
      <p:bldP spid="268414" grpId="1" bldLvl="0" animBg="1"/>
      <p:bldP spid="26841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287337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/>
        </p:nvSpPr>
        <p:spPr>
          <a:xfrm>
            <a:off x="400050" y="267335"/>
            <a:ext cx="3552190" cy="603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数组的统计</a:t>
            </a: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数组的插入</a:t>
            </a:r>
            <a:endParaRPr lang="en-US" altLang="zh-CN" sz="3600" b="1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72790" y="246380"/>
            <a:ext cx="5366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拓展 元素插入有序数组</a:t>
            </a:r>
            <a:endParaRPr lang="en-US" altLang="zh-CN" sz="3600" b="1">
              <a:solidFill>
                <a:schemeClr val="tx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5155" y="891540"/>
            <a:ext cx="9983470" cy="56375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【问题描述】</a:t>
            </a:r>
            <a:r>
              <a:rPr lang="zh-CN" altLang="en-US" sz="2200" dirty="0">
                <a:sym typeface="+mn-ea"/>
              </a:rPr>
              <a:t>  给你一个整数</a:t>
            </a:r>
            <a:r>
              <a:rPr lang="en-US" altLang="zh-CN" sz="2200" dirty="0">
                <a:sym typeface="+mn-ea"/>
              </a:rPr>
              <a:t>x</a:t>
            </a:r>
            <a:r>
              <a:rPr lang="zh-CN" altLang="en-US" sz="2200" dirty="0">
                <a:sym typeface="+mn-ea"/>
              </a:rPr>
              <a:t>和一个数列，这个数列保证从小到大排列，现要求将这个整数</a:t>
            </a:r>
            <a:r>
              <a:rPr lang="en-US" altLang="zh-CN" sz="2200" dirty="0">
                <a:sym typeface="+mn-ea"/>
              </a:rPr>
              <a:t>x</a:t>
            </a:r>
            <a:r>
              <a:rPr lang="zh-CN" altLang="en-US" sz="2200" dirty="0">
                <a:sym typeface="+mn-ea"/>
              </a:rPr>
              <a:t>插入到数列中，使新的数列仍然从小到大排列。</a:t>
            </a:r>
            <a:endParaRPr lang="zh-CN" altLang="en-US" sz="2200" dirty="0"/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【输入格式】 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共三行。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ym typeface="+mn-ea"/>
              </a:rPr>
              <a:t>   </a:t>
            </a:r>
            <a:r>
              <a:rPr lang="en-US" altLang="zh-CN" sz="2400" dirty="0">
                <a:sym typeface="+mn-ea"/>
              </a:rPr>
              <a:t>	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第一行：一个整数n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(1&lt;n&lt;10000)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，表示数列中元素的个数；</a:t>
            </a:r>
            <a:b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  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第二行：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个整数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整数间空格隔开；</a:t>
            </a:r>
            <a:b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</a:b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  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第三行：一个整数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x,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等待插入的数。</a:t>
            </a:r>
            <a:endParaRPr lang="zh-CN" altLang="en-US" sz="2400" dirty="0"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【输出格式】</a:t>
            </a:r>
            <a:r>
              <a:rPr lang="zh-CN" altLang="en-US" sz="2200" dirty="0">
                <a:sym typeface="+mn-ea"/>
              </a:rPr>
              <a:t> </a:t>
            </a:r>
          </a:p>
          <a:p>
            <a:pPr>
              <a:lnSpc>
                <a:spcPct val="110000"/>
              </a:lnSpc>
            </a:pPr>
            <a:r>
              <a:rPr lang="zh-CN" altLang="en-US" sz="2200" dirty="0">
                <a:sym typeface="+mn-ea"/>
              </a:rPr>
              <a:t>    </a:t>
            </a:r>
            <a:r>
              <a:rPr lang="en-US" altLang="zh-CN" sz="2200" dirty="0">
                <a:sym typeface="+mn-ea"/>
              </a:rPr>
              <a:t>	</a:t>
            </a:r>
            <a:r>
              <a:rPr lang="zh-CN" altLang="en-US" sz="2200" dirty="0">
                <a:sym typeface="+mn-ea"/>
              </a:rPr>
              <a:t>一行整数，新的数列（空格隔开）</a:t>
            </a:r>
            <a:endParaRPr lang="zh-CN" altLang="en-US" sz="2200" b="1" dirty="0"/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【输入样例】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ym typeface="+mn-ea"/>
              </a:rPr>
              <a:t>4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ym typeface="+mn-ea"/>
              </a:rPr>
              <a:t>1 2 4 5</a:t>
            </a:r>
          </a:p>
          <a:p>
            <a:pPr>
              <a:lnSpc>
                <a:spcPct val="110000"/>
              </a:lnSpc>
            </a:pPr>
            <a:r>
              <a:rPr lang="en-US" altLang="zh-CN" sz="2400" dirty="0">
                <a:sym typeface="+mn-ea"/>
              </a:rPr>
              <a:t>3</a:t>
            </a:r>
          </a:p>
          <a:p>
            <a:pPr>
              <a:lnSpc>
                <a:spcPct val="110000"/>
              </a:lnSpc>
            </a:pPr>
            <a:r>
              <a:rPr lang="zh-CN" altLang="en-US" sz="24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【输出样例】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1 2 3 4 5</a:t>
            </a:r>
          </a:p>
        </p:txBody>
      </p:sp>
      <p:pic>
        <p:nvPicPr>
          <p:cNvPr id="9" name="图片 8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7265" y="267335"/>
            <a:ext cx="883285" cy="8007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345045" y="3015615"/>
            <a:ext cx="3920490" cy="2852420"/>
            <a:chOff x="11567" y="4749"/>
            <a:chExt cx="6174" cy="4492"/>
          </a:xfrm>
        </p:grpSpPr>
        <p:sp>
          <p:nvSpPr>
            <p:cNvPr id="8" name="对角圆角矩形 7"/>
            <p:cNvSpPr/>
            <p:nvPr/>
          </p:nvSpPr>
          <p:spPr>
            <a:xfrm>
              <a:off x="11567" y="4749"/>
              <a:ext cx="6174" cy="4492"/>
            </a:xfrm>
            <a:prstGeom prst="round2Diag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对角圆角矩形 10"/>
            <p:cNvSpPr/>
            <p:nvPr/>
          </p:nvSpPr>
          <p:spPr>
            <a:xfrm>
              <a:off x="11648" y="4898"/>
              <a:ext cx="5972" cy="4194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867140" y="2625725"/>
            <a:ext cx="151384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6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分 析</a:t>
            </a:r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：</a:t>
            </a:r>
          </a:p>
        </p:txBody>
      </p:sp>
      <p:sp>
        <p:nvSpPr>
          <p:cNvPr id="14" name="Rectangle 3"/>
          <p:cNvSpPr>
            <a:spLocks noGrp="1"/>
          </p:cNvSpPr>
          <p:nvPr/>
        </p:nvSpPr>
        <p:spPr>
          <a:xfrm>
            <a:off x="7562215" y="3793490"/>
            <a:ext cx="1592580" cy="41338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1800" b="1" dirty="0">
                <a:solidFill>
                  <a:srgbClr val="C00000"/>
                </a:solidFill>
                <a:effectLst/>
              </a:rPr>
              <a:t>2. </a:t>
            </a:r>
            <a:r>
              <a:rPr lang="zh-CN" altLang="en-US" sz="1800" b="1" dirty="0">
                <a:solidFill>
                  <a:srgbClr val="C00000"/>
                </a:solidFill>
                <a:effectLst/>
              </a:rPr>
              <a:t>找位置</a:t>
            </a:r>
            <a:endParaRPr lang="zh-CN" altLang="en-US" sz="1800" b="1" dirty="0">
              <a:solidFill>
                <a:srgbClr val="C00000"/>
              </a:solidFill>
              <a:effectLst/>
              <a:sym typeface="微软雅黑" panose="020B0503020204020204" pitchFamily="34" charset="-122"/>
            </a:endParaRPr>
          </a:p>
        </p:txBody>
      </p:sp>
      <p:sp>
        <p:nvSpPr>
          <p:cNvPr id="15" name="Rectangle 3"/>
          <p:cNvSpPr>
            <a:spLocks noGrp="1"/>
          </p:cNvSpPr>
          <p:nvPr/>
        </p:nvSpPr>
        <p:spPr>
          <a:xfrm>
            <a:off x="7571740" y="4526915"/>
            <a:ext cx="3788410" cy="485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1800" b="1" dirty="0">
                <a:solidFill>
                  <a:srgbClr val="C00000"/>
                </a:solidFill>
                <a:effectLst/>
                <a:sym typeface="微软雅黑" panose="020B0503020204020204" pitchFamily="34" charset="-122"/>
              </a:rPr>
              <a:t>4. </a:t>
            </a:r>
            <a:r>
              <a:rPr lang="zh-CN" altLang="en-US" sz="1800" b="1" dirty="0">
                <a:solidFill>
                  <a:srgbClr val="C00000"/>
                </a:solidFill>
                <a:effectLst/>
                <a:sym typeface="微软雅黑" panose="020B0503020204020204" pitchFamily="34" charset="-122"/>
              </a:rPr>
              <a:t>放数据</a:t>
            </a:r>
            <a:r>
              <a:rPr lang="en-US" altLang="zh-CN" sz="1600" b="1" dirty="0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(</a:t>
            </a:r>
            <a:r>
              <a:rPr lang="zh-CN" altLang="en-US" sz="1400" b="1" dirty="0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将</a:t>
            </a:r>
            <a:r>
              <a:rPr lang="en-US" altLang="zh-CN" sz="1400" b="1" dirty="0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x</a:t>
            </a:r>
            <a:r>
              <a:rPr lang="zh-CN" altLang="en-US" sz="1400" b="1" dirty="0">
                <a:solidFill>
                  <a:srgbClr val="C00000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插入到有序数组中）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62215" y="4158615"/>
            <a:ext cx="202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rgbClr val="C00000"/>
                </a:solidFill>
                <a:effectLst/>
                <a:sym typeface="+mn-ea"/>
              </a:rPr>
              <a:t>3.  </a:t>
            </a:r>
            <a:r>
              <a:rPr lang="zh-CN" altLang="en-US" b="1" dirty="0">
                <a:solidFill>
                  <a:srgbClr val="C00000"/>
                </a:solidFill>
                <a:effectLst/>
                <a:sym typeface="+mn-ea"/>
              </a:rPr>
              <a:t>腾位置</a:t>
            </a:r>
            <a:r>
              <a:rPr lang="en-US" altLang="zh-CN" b="1" dirty="0">
                <a:solidFill>
                  <a:srgbClr val="C00000"/>
                </a:solidFill>
                <a:effectLst/>
                <a:sym typeface="+mn-ea"/>
              </a:rPr>
              <a:t>(</a:t>
            </a:r>
            <a:r>
              <a:rPr lang="zh-CN" altLang="en-US" b="1" dirty="0">
                <a:solidFill>
                  <a:srgbClr val="C00000"/>
                </a:solidFill>
                <a:effectLst/>
                <a:sym typeface="微软雅黑" panose="020B0503020204020204" pitchFamily="34" charset="-122"/>
              </a:rPr>
              <a:t>移位</a:t>
            </a:r>
            <a:r>
              <a:rPr lang="en-US" altLang="zh-CN" b="1" dirty="0">
                <a:solidFill>
                  <a:srgbClr val="C00000"/>
                </a:solidFill>
                <a:effectLst/>
                <a:sym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rgbClr val="C00000"/>
                </a:solidFill>
                <a:effectLst/>
                <a:sym typeface="微软雅黑" panose="020B0503020204020204" pitchFamily="34" charset="-122"/>
              </a:rPr>
              <a:t>；</a:t>
            </a:r>
            <a:endParaRPr lang="zh-CN" altLang="en-US" sz="1800" b="1" dirty="0">
              <a:solidFill>
                <a:srgbClr val="C00000"/>
              </a:solidFill>
              <a:effectLst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62215" y="4936490"/>
            <a:ext cx="2265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>
                <a:solidFill>
                  <a:srgbClr val="C00000"/>
                </a:solidFill>
                <a:effectLst/>
                <a:sym typeface="微软雅黑" panose="020B0503020204020204" pitchFamily="34" charset="-122"/>
              </a:rPr>
              <a:t>5. </a:t>
            </a:r>
            <a:r>
              <a:rPr lang="zh-CN" altLang="en-US" b="1" dirty="0">
                <a:solidFill>
                  <a:srgbClr val="C00000"/>
                </a:solidFill>
                <a:effectLst/>
                <a:sym typeface="微软雅黑" panose="020B0503020204020204" pitchFamily="34" charset="-122"/>
              </a:rPr>
              <a:t>调总数，输结果。</a:t>
            </a:r>
            <a:endParaRPr lang="zh-CN" altLang="en-US" sz="1800" b="1" dirty="0">
              <a:solidFill>
                <a:srgbClr val="C00000"/>
              </a:solidFill>
              <a:effectLst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47610" y="3401060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rgbClr val="C00000"/>
                </a:solidFill>
                <a:effectLst/>
                <a:sym typeface="+mn-ea"/>
              </a:rPr>
              <a:t>1.  </a:t>
            </a:r>
            <a:r>
              <a:rPr lang="zh-CN" altLang="en-US" b="1" dirty="0">
                <a:solidFill>
                  <a:srgbClr val="C00000"/>
                </a:solidFill>
                <a:effectLst/>
                <a:sym typeface="+mn-ea"/>
              </a:rPr>
              <a:t>读数据</a:t>
            </a:r>
            <a:endParaRPr lang="zh-CN" altLang="en-US" sz="1800" b="1" dirty="0">
              <a:solidFill>
                <a:srgbClr val="C00000"/>
              </a:solidFill>
              <a:effectLst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16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287337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/>
        </p:nvSpPr>
        <p:spPr>
          <a:xfrm>
            <a:off x="400050" y="267335"/>
            <a:ext cx="3552190" cy="60325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数组的统计</a:t>
            </a:r>
          </a:p>
        </p:txBody>
      </p:sp>
      <p:sp>
        <p:nvSpPr>
          <p:cNvPr id="6" name="剪去对角的矩形 5"/>
          <p:cNvSpPr/>
          <p:nvPr/>
        </p:nvSpPr>
        <p:spPr>
          <a:xfrm>
            <a:off x="226695" y="207010"/>
            <a:ext cx="28416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7185" y="199390"/>
            <a:ext cx="2935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数组的插入</a:t>
            </a:r>
            <a:endParaRPr lang="en-US" altLang="zh-CN" sz="3600" b="1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72790" y="246380"/>
            <a:ext cx="5366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拓展 元素插入有序数组</a:t>
            </a:r>
            <a:endParaRPr lang="en-US" altLang="zh-CN" sz="3600" b="1">
              <a:solidFill>
                <a:schemeClr val="tx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7265" y="267335"/>
            <a:ext cx="883285" cy="800735"/>
          </a:xfrm>
          <a:prstGeom prst="rect">
            <a:avLst/>
          </a:prstGeom>
        </p:spPr>
      </p:pic>
      <p:pic>
        <p:nvPicPr>
          <p:cNvPr id="3" name="图片 2" descr="MW515MM2(23]D@BV2J(8FGR"/>
          <p:cNvPicPr>
            <a:picLocks noChangeAspect="1"/>
          </p:cNvPicPr>
          <p:nvPr/>
        </p:nvPicPr>
        <p:blipFill>
          <a:blip r:embed="rId5"/>
          <a:srcRect l="2876"/>
          <a:stretch>
            <a:fillRect/>
          </a:stretch>
        </p:blipFill>
        <p:spPr>
          <a:xfrm>
            <a:off x="2778760" y="1274445"/>
            <a:ext cx="4696460" cy="4603750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6" name="Rectangle 3"/>
          <p:cNvSpPr>
            <a:spLocks noGrp="1"/>
          </p:cNvSpPr>
          <p:nvPr/>
        </p:nvSpPr>
        <p:spPr>
          <a:xfrm>
            <a:off x="7312025" y="2962910"/>
            <a:ext cx="1062355" cy="41338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</a:rPr>
              <a:t>找位置</a:t>
            </a:r>
            <a:endParaRPr lang="zh-CN" altLang="en-US" sz="16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effectLst/>
              <a:sym typeface="微软雅黑" panose="020B0503020204020204" pitchFamily="34" charset="-122"/>
            </a:endParaRPr>
          </a:p>
        </p:txBody>
      </p:sp>
      <p:sp>
        <p:nvSpPr>
          <p:cNvPr id="17" name="Rectangle 3"/>
          <p:cNvSpPr>
            <a:spLocks noGrp="1"/>
          </p:cNvSpPr>
          <p:nvPr/>
        </p:nvSpPr>
        <p:spPr>
          <a:xfrm>
            <a:off x="4585970" y="4181475"/>
            <a:ext cx="3788410" cy="48577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16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sym typeface="微软雅黑" panose="020B0503020204020204" pitchFamily="34" charset="-122"/>
              </a:rPr>
              <a:t> </a:t>
            </a:r>
            <a:r>
              <a:rPr lang="zh-CN" altLang="en-US" sz="16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sym typeface="微软雅黑" panose="020B0503020204020204" pitchFamily="34" charset="-122"/>
              </a:rPr>
              <a:t>放数据</a:t>
            </a:r>
            <a:r>
              <a:rPr lang="en-US" altLang="zh-CN" sz="14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(</a:t>
            </a:r>
            <a:r>
              <a:rPr lang="zh-CN" altLang="en-US" sz="1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将</a:t>
            </a:r>
            <a:r>
              <a:rPr lang="en-US" altLang="zh-CN" sz="1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x</a:t>
            </a:r>
            <a:r>
              <a:rPr lang="zh-CN" altLang="en-US" sz="12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微软雅黑" panose="020B0503020204020204" pitchFamily="34" charset="-122"/>
              </a:rPr>
              <a:t>插入到有序数组中）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849110" y="3796665"/>
            <a:ext cx="13347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6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sym typeface="+mn-ea"/>
              </a:rPr>
              <a:t>腾位置</a:t>
            </a:r>
            <a:r>
              <a:rPr lang="en-US" altLang="zh-CN" sz="16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sym typeface="+mn-ea"/>
              </a:rPr>
              <a:t>(</a:t>
            </a:r>
            <a:r>
              <a:rPr lang="zh-CN" altLang="en-US" sz="16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sym typeface="微软雅黑" panose="020B0503020204020204" pitchFamily="34" charset="-122"/>
              </a:rPr>
              <a:t>移位</a:t>
            </a:r>
            <a:r>
              <a:rPr lang="en-US" altLang="zh-CN" sz="16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sym typeface="微软雅黑" panose="020B0503020204020204" pitchFamily="34" charset="-122"/>
              </a:rPr>
              <a:t>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582410" y="4667250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sym typeface="微软雅黑" panose="020B0503020204020204" pitchFamily="34" charset="-122"/>
              </a:rPr>
              <a:t>调总数，输结果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562090" y="2181225"/>
            <a:ext cx="10763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6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sym typeface="+mn-ea"/>
              </a:rPr>
              <a:t> </a:t>
            </a:r>
            <a:r>
              <a:rPr lang="zh-CN" altLang="en-US" sz="16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effectLst/>
                <a:sym typeface="+mn-ea"/>
              </a:rPr>
              <a:t>读数据</a:t>
            </a:r>
          </a:p>
        </p:txBody>
      </p:sp>
      <p:sp>
        <p:nvSpPr>
          <p:cNvPr id="21" name="右中括号 20"/>
          <p:cNvSpPr/>
          <p:nvPr/>
        </p:nvSpPr>
        <p:spPr>
          <a:xfrm>
            <a:off x="6309995" y="1948815"/>
            <a:ext cx="88265" cy="833120"/>
          </a:xfrm>
          <a:prstGeom prst="rightBracket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22" name="右中括号 21"/>
          <p:cNvSpPr/>
          <p:nvPr/>
        </p:nvSpPr>
        <p:spPr>
          <a:xfrm>
            <a:off x="7056120" y="2962910"/>
            <a:ext cx="88265" cy="694055"/>
          </a:xfrm>
          <a:prstGeom prst="rightBracket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23" name="右中括号 22"/>
          <p:cNvSpPr/>
          <p:nvPr/>
        </p:nvSpPr>
        <p:spPr>
          <a:xfrm>
            <a:off x="6473825" y="3796665"/>
            <a:ext cx="76200" cy="365760"/>
          </a:xfrm>
          <a:prstGeom prst="rightBracket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sp>
        <p:nvSpPr>
          <p:cNvPr id="24" name="右中括号 23"/>
          <p:cNvSpPr/>
          <p:nvPr/>
        </p:nvSpPr>
        <p:spPr>
          <a:xfrm>
            <a:off x="6385560" y="4584065"/>
            <a:ext cx="88900" cy="644525"/>
          </a:xfrm>
          <a:prstGeom prst="rightBracket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00" b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5756275" y="2091055"/>
            <a:ext cx="2574925" cy="223393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80870" y="2091055"/>
            <a:ext cx="2574925" cy="223393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83665" y="847090"/>
            <a:ext cx="730567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000" b="1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数组元素的插入和删除的</a:t>
            </a:r>
            <a:r>
              <a:rPr lang="zh-CN" altLang="en-US" sz="4000" b="1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+mn-ea"/>
              </a:rPr>
              <a:t>关键：</a:t>
            </a:r>
            <a:endParaRPr lang="zh-CN" altLang="en-US" sz="4000" b="1"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62810" y="2376170"/>
            <a:ext cx="2011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查找</a:t>
            </a:r>
          </a:p>
        </p:txBody>
      </p:sp>
      <p:sp>
        <p:nvSpPr>
          <p:cNvPr id="7" name="矩形 6"/>
          <p:cNvSpPr/>
          <p:nvPr/>
        </p:nvSpPr>
        <p:spPr>
          <a:xfrm>
            <a:off x="6050280" y="2475865"/>
            <a:ext cx="2011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移位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93900" y="4888230"/>
            <a:ext cx="47383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建议：每个循环完成一件事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8" grpId="0" bldLvl="0" animBg="1"/>
      <p:bldP spid="4" grpId="0"/>
      <p:bldP spid="6" grpId="0"/>
      <p:bldP spid="7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0</a:t>
            </a:r>
            <a:r>
              <a:rPr kumimoji="0" lang="en-US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4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210972" y="2626375"/>
            <a:ext cx="50057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altLang="en-US" sz="5400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+mn-ea"/>
              </a:rPr>
              <a:t>数组的基础排序</a:t>
            </a:r>
            <a:endParaRPr lang="zh-CN" altLang="en-US" sz="5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+mn-ea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3724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552190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sz="4000" b="1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数组的</a:t>
            </a:r>
            <a:r>
              <a:rPr sz="400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  <a:sym typeface="+mn-ea"/>
              </a:rPr>
              <a:t>排序</a:t>
            </a:r>
            <a:endParaRPr lang="zh-CN" altLang="en-US" sz="400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7990" y="775970"/>
            <a:ext cx="11080115" cy="51333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sz="2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实例</a:t>
            </a:r>
            <a:r>
              <a:rPr lang="en-US" altLang="zh-CN" sz="2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sz="2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整理苹果</a:t>
            </a:r>
            <a:r>
              <a:rPr lang="en-US" altLang="zh-CN" sz="2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zh-CN" sz="2400" b="1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2200" b="1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【问题描述】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淘淘家的果园里有许多苹果树，每到秋天树上会结出许多苹果。苹果成熟时淘淘就会跑去摘苹果。经估算，每个苹果都有一个甜度，第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个苹果的甜度为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。淘淘想把所有摘下来的苹果按甜度值从小到大排成一排。</a:t>
            </a:r>
          </a:p>
          <a:p>
            <a:pPr algn="l">
              <a:lnSpc>
                <a:spcPct val="110000"/>
              </a:lnSpc>
            </a:pPr>
            <a:r>
              <a:rPr lang="zh-CN" altLang="en-US" sz="22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【输入格式】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共两行：</a:t>
            </a:r>
          </a:p>
          <a:p>
            <a:pPr algn="l">
              <a:lnSpc>
                <a:spcPct val="110000"/>
              </a:lnSpc>
            </a:pP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第一行，包含一个整数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，表示有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个苹果；</a:t>
            </a:r>
          </a:p>
          <a:p>
            <a:pPr algn="l">
              <a:lnSpc>
                <a:spcPct val="110000"/>
              </a:lnSpc>
            </a:pP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第二行，包含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个用空格隔开的正整数，分别表示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个苹果的甜度。</a:t>
            </a:r>
          </a:p>
          <a:p>
            <a:pPr algn="l">
              <a:lnSpc>
                <a:spcPct val="110000"/>
              </a:lnSpc>
            </a:pPr>
            <a:r>
              <a:rPr lang="zh-CN" altLang="en-US" sz="22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【输出格式】</a:t>
            </a:r>
          </a:p>
          <a:p>
            <a:pPr algn="l">
              <a:lnSpc>
                <a:spcPct val="110000"/>
              </a:lnSpc>
            </a:pP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共一行，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个从小到大排好序的苹果的甜度。</a:t>
            </a:r>
          </a:p>
          <a:p>
            <a:pPr algn="l">
              <a:lnSpc>
                <a:spcPct val="110000"/>
              </a:lnSpc>
            </a:pPr>
            <a:r>
              <a:rPr lang="zh-CN" altLang="en-US" sz="22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【输入样例】</a:t>
            </a:r>
            <a:endParaRPr lang="zh-CN" altLang="en-US" sz="2200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</a:p>
          <a:p>
            <a:pPr algn="l">
              <a:lnSpc>
                <a:spcPct val="11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100 200 150 153 140 136 189 183 166 123</a:t>
            </a:r>
          </a:p>
          <a:p>
            <a:pPr algn="l">
              <a:lnSpc>
                <a:spcPct val="110000"/>
              </a:lnSpc>
            </a:pPr>
            <a:r>
              <a:rPr lang="zh-CN" altLang="en-US" sz="22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【输出样例】</a:t>
            </a:r>
            <a:endParaRPr lang="zh-CN" altLang="en-US" sz="2200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100 123 136 140 150 153 166 183 189 200 </a:t>
            </a:r>
          </a:p>
        </p:txBody>
      </p:sp>
      <p:pic>
        <p:nvPicPr>
          <p:cNvPr id="2" name="图片 1" descr="牛00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1230" y="267335"/>
            <a:ext cx="985520" cy="894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6180" y="2247900"/>
            <a:ext cx="1027557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sz="3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         排序就是按照某个</a:t>
            </a:r>
            <a:r>
              <a:rPr sz="3200" b="1">
                <a:solidFill>
                  <a:srgbClr val="C00000"/>
                </a:solidFill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关键字</a:t>
            </a:r>
            <a:r>
              <a:rPr sz="3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的大小，将若干对象从小到大或者从大到小进行重新排列。关键字是对象的某一个属性，它可以是任何基本数据类型，甚至结构体等。</a:t>
            </a:r>
            <a:endParaRPr lang="zh-CN" altLang="en-US" sz="3200">
              <a:effectLst/>
              <a:latin typeface="方正大魏体简体" panose="02000000000000000000" charset="-122"/>
              <a:ea typeface="方正大魏体简体" panose="020000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35400" y="873125"/>
            <a:ext cx="2244090" cy="92202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sz="5400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排  序</a:t>
            </a:r>
            <a:endParaRPr lang="zh-CN" altLang="en-US" sz="5400">
              <a:solidFill>
                <a:srgbClr val="C00000"/>
              </a:solidFill>
              <a:effectLst>
                <a:reflection blurRad="6350" stA="53000" endA="300" endPos="35500" dir="5400000" sy="-90000" algn="bl" rotWithShape="0"/>
              </a:effectLst>
              <a:latin typeface="方正大魏体简体" panose="02000000000000000000" charset="-122"/>
              <a:ea typeface="方正大魏体简体" panose="020000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28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01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10972" y="2626375"/>
            <a:ext cx="6278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altLang="en-US" sz="4800" b="0">
                <a:solidFill>
                  <a:schemeClr val="tx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+mn-ea"/>
              </a:rPr>
              <a:t>数组的定义及输入输出</a:t>
            </a:r>
            <a:endParaRPr lang="zh-CN" altLang="en-US" sz="48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  <a:sym typeface="+mn-ea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选择排序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5685" y="970915"/>
            <a:ext cx="9595485" cy="14198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20000"/>
              </a:lnSpc>
            </a:pPr>
            <a:r>
              <a:rPr lang="en-US" altLang="zh-CN" sz="28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sz="3600" noProof="1">
                <a:effectLst/>
                <a:uFillTx/>
                <a:latin typeface="方正大魏体简体" panose="02000000000000000000" charset="-122"/>
                <a:ea typeface="方正大魏体简体" panose="02000000000000000000" charset="-122"/>
              </a:rPr>
              <a:t>排好一队（无序）,每次找“当前”最小的站入“当前”位置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2385" y="3255010"/>
            <a:ext cx="8266430" cy="21570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70000"/>
              </a:lnSpc>
            </a:pPr>
            <a:endParaRPr lang="en-US" altLang="zh-CN" sz="3200" b="1" noProof="1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如何找</a:t>
            </a:r>
            <a:r>
              <a:rPr lang="en-US" altLang="zh-CN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当前</a:t>
            </a:r>
            <a:r>
              <a:rPr lang="en-US" altLang="zh-CN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最小的？</a:t>
            </a:r>
            <a:endParaRPr lang="en-US" altLang="zh-CN" sz="3200" b="1" noProof="1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70000"/>
              </a:lnSpc>
            </a:pPr>
            <a:endParaRPr lang="en-US" altLang="zh-CN" sz="3200" b="1" noProof="1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需要找几次</a:t>
            </a:r>
            <a:r>
              <a:rPr lang="en-US" altLang="zh-CN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当前</a:t>
            </a:r>
            <a:r>
              <a:rPr lang="en-US" altLang="zh-CN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最小的？</a:t>
            </a:r>
            <a:endParaRPr lang="en-US" altLang="zh-CN" sz="3200" b="1" noProof="1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70000"/>
              </a:lnSpc>
            </a:pPr>
            <a:endParaRPr lang="en-US" altLang="zh-CN" sz="3200" b="1" noProof="1"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</a:t>
            </a:r>
            <a:r>
              <a:rPr lang="zh-CN" altLang="en-US" sz="3200" b="1" noProof="1"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代码如何实现？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8210" y="2536825"/>
            <a:ext cx="170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思考：</a:t>
            </a:r>
            <a:endParaRPr lang="zh-CN" altLang="en-US" sz="40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ldLvl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矩形 2"/>
          <p:cNvSpPr/>
          <p:nvPr/>
        </p:nvSpPr>
        <p:spPr>
          <a:xfrm>
            <a:off x="424180" y="1546860"/>
            <a:ext cx="11344275" cy="37115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  <a:buClr>
                <a:schemeClr val="accent2"/>
              </a:buClr>
              <a:buSzPct val="80000"/>
            </a:pPr>
            <a:r>
              <a:rPr lang="en-US" sz="2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        </a:t>
            </a: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每一趟从待排序的数据中，通过“</a:t>
            </a:r>
            <a:r>
              <a:rPr sz="3200" b="1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</a:rPr>
              <a:t>打擂台</a:t>
            </a: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”比较选出最小元素，放在这些数据的最前面。</a:t>
            </a:r>
          </a:p>
          <a:p>
            <a:pPr>
              <a:lnSpc>
                <a:spcPct val="110000"/>
              </a:lnSpc>
              <a:buClr>
                <a:schemeClr val="accent2"/>
              </a:buClr>
              <a:buSzPct val="80000"/>
            </a:pP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第一趟：把 n 个数中（第 1 个到第 n 个）最小的放在第一个位置；</a:t>
            </a:r>
          </a:p>
          <a:p>
            <a:pPr>
              <a:lnSpc>
                <a:spcPct val="110000"/>
              </a:lnSpc>
              <a:buClr>
                <a:schemeClr val="accent2"/>
              </a:buClr>
              <a:buSzPct val="80000"/>
            </a:pP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第二趟：把剩余的 n-1 个数中（第 2 个到第 n 个）最小的放在第二个位置；</a:t>
            </a:r>
          </a:p>
          <a:p>
            <a:pPr>
              <a:lnSpc>
                <a:spcPct val="110000"/>
              </a:lnSpc>
              <a:buClr>
                <a:schemeClr val="accent2"/>
              </a:buClr>
              <a:buSzPct val="80000"/>
            </a:pP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第三趟：把剩余的 n-2 个数中（第 3 个到第 n 个）最小的放在第三个位置；</a:t>
            </a:r>
          </a:p>
          <a:p>
            <a:pPr>
              <a:lnSpc>
                <a:spcPct val="110000"/>
              </a:lnSpc>
              <a:buClr>
                <a:schemeClr val="accent2"/>
              </a:buClr>
              <a:buSzPct val="80000"/>
            </a:pP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……</a:t>
            </a:r>
          </a:p>
          <a:p>
            <a:pPr>
              <a:lnSpc>
                <a:spcPct val="110000"/>
              </a:lnSpc>
              <a:buClr>
                <a:schemeClr val="accent2"/>
              </a:buClr>
              <a:buSzPct val="80000"/>
            </a:pP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第 n-1 趟：把剩下的 2 个数中（第 n-1 个到第 n 个）最小的放在第 n-1 个位置；</a:t>
            </a:r>
          </a:p>
          <a:p>
            <a:pPr>
              <a:lnSpc>
                <a:spcPct val="110000"/>
              </a:lnSpc>
              <a:buClr>
                <a:schemeClr val="accent2"/>
              </a:buClr>
              <a:buSzPct val="80000"/>
            </a:pP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</a:rPr>
              <a:t>剩下的最后一个数（第 n 个）一定最大，自然落在了第 n个位置。</a:t>
            </a:r>
            <a:endParaRPr lang="zh-CN" altLang="en-US" sz="2600" b="1">
              <a:effectLst/>
              <a:latin typeface="方正大魏体简体" panose="02000000000000000000" charset="-122"/>
              <a:ea typeface="方正大魏体简体" panose="02000000000000000000" charset="-122"/>
            </a:endParaRPr>
          </a:p>
        </p:txBody>
      </p:sp>
      <p:sp>
        <p:nvSpPr>
          <p:cNvPr id="4" name="剪去对角的矩形 3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选择排序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0545" y="844550"/>
            <a:ext cx="424688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Clr>
                <a:schemeClr val="accent2"/>
              </a:buClr>
              <a:buSzPct val="80000"/>
            </a:pPr>
            <a:r>
              <a:rPr sz="3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选择排序的基本思想：</a:t>
            </a:r>
            <a:endParaRPr lang="zh-CN" altLang="en-US" sz="3200">
              <a:effectLst/>
              <a:latin typeface="方正大魏体简体" panose="02000000000000000000" charset="-122"/>
              <a:ea typeface="方正大魏体简体" panose="020000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1555" y="3884930"/>
            <a:ext cx="30988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      </a:t>
            </a:r>
          </a:p>
        </p:txBody>
      </p:sp>
      <p:graphicFrame>
        <p:nvGraphicFramePr>
          <p:cNvPr id="4" name="表格 3"/>
          <p:cNvGraphicFramePr/>
          <p:nvPr/>
        </p:nvGraphicFramePr>
        <p:xfrm>
          <a:off x="2281555" y="2270760"/>
          <a:ext cx="81470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189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44575" y="2419985"/>
            <a:ext cx="1217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第一趟</a:t>
            </a:r>
          </a:p>
        </p:txBody>
      </p:sp>
      <p:sp>
        <p:nvSpPr>
          <p:cNvPr id="7" name="下弧形箭头 6"/>
          <p:cNvSpPr/>
          <p:nvPr/>
        </p:nvSpPr>
        <p:spPr>
          <a:xfrm>
            <a:off x="2597150" y="2918460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下弧形箭头 7"/>
          <p:cNvSpPr/>
          <p:nvPr/>
        </p:nvSpPr>
        <p:spPr>
          <a:xfrm>
            <a:off x="2592070" y="2918460"/>
            <a:ext cx="1648460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下弧形箭头 8"/>
          <p:cNvSpPr/>
          <p:nvPr/>
        </p:nvSpPr>
        <p:spPr>
          <a:xfrm>
            <a:off x="2591435" y="2918460"/>
            <a:ext cx="2651125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下弧形箭头 9"/>
          <p:cNvSpPr/>
          <p:nvPr/>
        </p:nvSpPr>
        <p:spPr>
          <a:xfrm>
            <a:off x="2591435" y="2918460"/>
            <a:ext cx="3524250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下弧形箭头 10"/>
          <p:cNvSpPr/>
          <p:nvPr/>
        </p:nvSpPr>
        <p:spPr>
          <a:xfrm>
            <a:off x="2599690" y="2918460"/>
            <a:ext cx="4105910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下弧形箭头 11"/>
          <p:cNvSpPr/>
          <p:nvPr/>
        </p:nvSpPr>
        <p:spPr>
          <a:xfrm>
            <a:off x="2599690" y="2918460"/>
            <a:ext cx="4978400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下弧形箭头 12"/>
          <p:cNvSpPr/>
          <p:nvPr/>
        </p:nvSpPr>
        <p:spPr>
          <a:xfrm>
            <a:off x="2591435" y="2918460"/>
            <a:ext cx="5689600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下弧形箭头 13"/>
          <p:cNvSpPr/>
          <p:nvPr/>
        </p:nvSpPr>
        <p:spPr>
          <a:xfrm>
            <a:off x="2597150" y="2918460"/>
            <a:ext cx="6595745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下弧形箭头 14"/>
          <p:cNvSpPr/>
          <p:nvPr/>
        </p:nvSpPr>
        <p:spPr>
          <a:xfrm>
            <a:off x="2592070" y="2918460"/>
            <a:ext cx="7349490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表格 15"/>
          <p:cNvGraphicFramePr/>
          <p:nvPr/>
        </p:nvGraphicFramePr>
        <p:xfrm>
          <a:off x="2286635" y="3525520"/>
          <a:ext cx="81470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</a:t>
                      </a: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189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1030605" y="3593465"/>
            <a:ext cx="117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第二趟</a:t>
            </a:r>
          </a:p>
        </p:txBody>
      </p:sp>
      <p:sp>
        <p:nvSpPr>
          <p:cNvPr id="18" name="下弧形箭头 17"/>
          <p:cNvSpPr/>
          <p:nvPr/>
        </p:nvSpPr>
        <p:spPr>
          <a:xfrm>
            <a:off x="3426460" y="4185920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74060" y="368554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150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40505" y="3695700"/>
            <a:ext cx="61468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21" name="下弧形箭头 20"/>
          <p:cNvSpPr/>
          <p:nvPr/>
        </p:nvSpPr>
        <p:spPr>
          <a:xfrm>
            <a:off x="3462020" y="4231640"/>
            <a:ext cx="1530350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下弧形箭头 21"/>
          <p:cNvSpPr/>
          <p:nvPr/>
        </p:nvSpPr>
        <p:spPr>
          <a:xfrm>
            <a:off x="3462020" y="4185920"/>
            <a:ext cx="2381250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75630" y="369570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150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243580" y="368173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140</a:t>
            </a:r>
          </a:p>
        </p:txBody>
      </p:sp>
      <p:graphicFrame>
        <p:nvGraphicFramePr>
          <p:cNvPr id="25" name="表格 24"/>
          <p:cNvGraphicFramePr/>
          <p:nvPr/>
        </p:nvGraphicFramePr>
        <p:xfrm>
          <a:off x="2262505" y="1486535"/>
          <a:ext cx="81470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189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1116330" y="1576705"/>
            <a:ext cx="1069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原序</a:t>
            </a:r>
          </a:p>
        </p:txBody>
      </p:sp>
      <p:sp>
        <p:nvSpPr>
          <p:cNvPr id="27" name="下弧形箭头 26"/>
          <p:cNvSpPr/>
          <p:nvPr/>
        </p:nvSpPr>
        <p:spPr>
          <a:xfrm>
            <a:off x="3462020" y="4165600"/>
            <a:ext cx="323786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32550" y="368554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140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243580" y="369570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136</a:t>
            </a:r>
          </a:p>
        </p:txBody>
      </p:sp>
      <p:sp>
        <p:nvSpPr>
          <p:cNvPr id="30" name="下弧形箭头 29"/>
          <p:cNvSpPr/>
          <p:nvPr/>
        </p:nvSpPr>
        <p:spPr>
          <a:xfrm>
            <a:off x="3478530" y="4183380"/>
            <a:ext cx="4105910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下弧形箭头 30"/>
          <p:cNvSpPr/>
          <p:nvPr/>
        </p:nvSpPr>
        <p:spPr>
          <a:xfrm>
            <a:off x="3417570" y="4183380"/>
            <a:ext cx="4978400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下弧形箭头 31"/>
          <p:cNvSpPr/>
          <p:nvPr/>
        </p:nvSpPr>
        <p:spPr>
          <a:xfrm>
            <a:off x="3409315" y="4183380"/>
            <a:ext cx="5689600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下弧形箭头 32"/>
          <p:cNvSpPr/>
          <p:nvPr/>
        </p:nvSpPr>
        <p:spPr>
          <a:xfrm>
            <a:off x="3415030" y="4183380"/>
            <a:ext cx="6595745" cy="47180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274060" y="369189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123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686290" y="366141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136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262505" y="4299585"/>
            <a:ext cx="1798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 ...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871980" y="5999480"/>
            <a:ext cx="5972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交换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d[i]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d[j]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的值：</a:t>
            </a:r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swap(d[i],d[j]);</a:t>
            </a:r>
          </a:p>
        </p:txBody>
      </p:sp>
      <p:graphicFrame>
        <p:nvGraphicFramePr>
          <p:cNvPr id="40" name="表格 39"/>
          <p:cNvGraphicFramePr/>
          <p:nvPr/>
        </p:nvGraphicFramePr>
        <p:xfrm>
          <a:off x="2286635" y="4907280"/>
          <a:ext cx="81470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189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881380" y="4949825"/>
            <a:ext cx="13963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n-1</a:t>
            </a: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趟</a:t>
            </a:r>
          </a:p>
        </p:txBody>
      </p:sp>
      <p:sp>
        <p:nvSpPr>
          <p:cNvPr id="42" name="矩形 41"/>
          <p:cNvSpPr/>
          <p:nvPr/>
        </p:nvSpPr>
        <p:spPr>
          <a:xfrm>
            <a:off x="2327910" y="4909820"/>
            <a:ext cx="7298055" cy="65786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剪去对角的矩形 36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选择排序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5" grpId="0" bldLvl="0" animBg="1"/>
      <p:bldP spid="15" grpId="1" bldLvl="0" animBg="1"/>
      <p:bldP spid="17" grpId="0"/>
      <p:bldP spid="18" grpId="0" bldLvl="0" animBg="1"/>
      <p:bldP spid="18" grpId="1" bldLvl="0" animBg="1"/>
      <p:bldP spid="19" grpId="0" bldLvl="0" animBg="1"/>
      <p:bldP spid="20" grpId="0" bldLvl="0" animBg="1"/>
      <p:bldP spid="21" grpId="0" bldLvl="0" animBg="1"/>
      <p:bldP spid="21" grpId="1" bldLvl="0" animBg="1"/>
      <p:bldP spid="22" grpId="0" bldLvl="0" animBg="1"/>
      <p:bldP spid="22" grpId="1" bldLvl="0" animBg="1"/>
      <p:bldP spid="23" grpId="0" bldLvl="0" animBg="1"/>
      <p:bldP spid="24" grpId="0" bldLvl="0" animBg="1"/>
      <p:bldP spid="27" grpId="0" bldLvl="0" animBg="1"/>
      <p:bldP spid="27" grpId="1" bldLvl="0" animBg="1"/>
      <p:bldP spid="28" grpId="0" bldLvl="0" animBg="1"/>
      <p:bldP spid="29" grpId="0" bldLvl="0" animBg="1"/>
      <p:bldP spid="30" grpId="0" bldLvl="0" animBg="1"/>
      <p:bldP spid="30" grpId="1" bldLvl="0" animBg="1"/>
      <p:bldP spid="31" grpId="0" bldLvl="0" animBg="1"/>
      <p:bldP spid="31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5" grpId="0" bldLvl="0" animBg="1"/>
      <p:bldP spid="36" grpId="0" bldLvl="0" animBg="1"/>
      <p:bldP spid="38" grpId="0"/>
      <p:bldP spid="39" grpId="0"/>
      <p:bldP spid="41" grpId="0"/>
      <p:bldP spid="4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15085" y="1397000"/>
            <a:ext cx="3383280" cy="5340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8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核心代码如下：</a:t>
            </a:r>
            <a:endParaRPr lang="zh-CN" altLang="en-US" sz="3600" b="1" noProof="1">
              <a:solidFill>
                <a:srgbClr val="C00000"/>
              </a:solidFill>
              <a:effectLst>
                <a:reflection blurRad="6350" stA="53000" endA="300" endPos="35500" dir="5400000" sy="-90000" algn="bl" rotWithShape="0"/>
              </a:effectLst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15085" y="2032635"/>
            <a:ext cx="6754495" cy="293433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l" fontAlgn="auto">
              <a:lnSpc>
                <a:spcPct val="110000"/>
              </a:lnSpc>
              <a:buNone/>
            </a:pPr>
            <a:r>
              <a:rPr lang="en-US" altLang="zh-CN" sz="28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for(int </a:t>
            </a:r>
            <a:r>
              <a:rPr lang="en-US" altLang="zh-CN" sz="2800" dirty="0" err="1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</a:t>
            </a:r>
            <a:r>
              <a:rPr lang="en-US" altLang="zh-CN" sz="28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=1;i&lt;</a:t>
            </a:r>
            <a:r>
              <a:rPr lang="en-US" altLang="zh-CN" sz="2800" dirty="0" err="1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n;i</a:t>
            </a:r>
            <a:r>
              <a:rPr lang="en-US" altLang="zh-CN" sz="28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++){</a:t>
            </a:r>
            <a:endParaRPr lang="en-US" altLang="zh-CN" sz="2800" strike="noStrike" noProof="1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fontAlgn="auto">
              <a:lnSpc>
                <a:spcPct val="110000"/>
              </a:lnSpc>
              <a:buNone/>
            </a:pPr>
            <a:r>
              <a:rPr lang="en-US" altLang="zh-CN" sz="28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	for (int j=i+1;j&lt;=</a:t>
            </a:r>
            <a:r>
              <a:rPr lang="en-US" altLang="zh-CN" sz="2800" dirty="0" err="1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n;j</a:t>
            </a:r>
            <a:r>
              <a:rPr lang="en-US" altLang="zh-CN" sz="28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++){</a:t>
            </a:r>
            <a:endParaRPr lang="en-US" altLang="zh-CN" sz="2800" strike="noStrike" noProof="1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fontAlgn="auto">
              <a:lnSpc>
                <a:spcPct val="110000"/>
              </a:lnSpc>
              <a:buNone/>
            </a:pPr>
            <a:r>
              <a:rPr lang="en-US" altLang="zh-CN" sz="28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		if (d[</a:t>
            </a:r>
            <a:r>
              <a:rPr lang="en-US" altLang="zh-CN" sz="2800" dirty="0" err="1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</a:t>
            </a:r>
            <a:r>
              <a:rPr lang="en-US" altLang="zh-CN" sz="28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]&gt;d[j] ) </a:t>
            </a:r>
          </a:p>
          <a:p>
            <a:pPr algn="l" fontAlgn="auto">
              <a:lnSpc>
                <a:spcPct val="110000"/>
              </a:lnSpc>
              <a:buNone/>
            </a:pPr>
            <a:r>
              <a:rPr lang="en-US" altLang="zh-CN" sz="28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			swap(d[</a:t>
            </a:r>
            <a:r>
              <a:rPr lang="en-US" altLang="zh-CN" sz="2800" dirty="0" err="1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</a:t>
            </a:r>
            <a:r>
              <a:rPr lang="en-US" altLang="zh-CN" sz="28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],d[j]);</a:t>
            </a:r>
            <a:endParaRPr lang="en-US" altLang="zh-CN" sz="2800" strike="noStrike" noProof="1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fontAlgn="auto">
              <a:lnSpc>
                <a:spcPct val="110000"/>
              </a:lnSpc>
              <a:buNone/>
            </a:pPr>
            <a:r>
              <a:rPr lang="en-US" altLang="zh-CN" sz="28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	}</a:t>
            </a:r>
            <a:endParaRPr lang="en-US" altLang="zh-CN" sz="2800" strike="noStrike" noProof="1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fontAlgn="auto">
              <a:lnSpc>
                <a:spcPct val="110000"/>
              </a:lnSpc>
              <a:buNone/>
            </a:pPr>
            <a:r>
              <a:rPr lang="en-US" altLang="zh-CN" sz="28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}</a:t>
            </a:r>
            <a:endParaRPr lang="en-US" altLang="zh-CN" sz="2800" strike="noStrike" noProof="1"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  <a:sym typeface="+mn-ea"/>
            </a:endParaRPr>
          </a:p>
        </p:txBody>
      </p:sp>
      <p:sp>
        <p:nvSpPr>
          <p:cNvPr id="8" name="文本框 7">
            <a:hlinkClick r:id="rId3" action="ppaction://hlinkfile"/>
          </p:cNvPr>
          <p:cNvSpPr txBox="1"/>
          <p:nvPr/>
        </p:nvSpPr>
        <p:spPr>
          <a:xfrm>
            <a:off x="1315085" y="5373370"/>
            <a:ext cx="6278880" cy="48514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想一想：程序可否改进？如何改？</a:t>
            </a:r>
            <a:endParaRPr lang="zh-CN" altLang="en-US" sz="32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 descr="牛00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805" y="5612765"/>
            <a:ext cx="1097280" cy="995045"/>
          </a:xfrm>
          <a:prstGeom prst="rect">
            <a:avLst/>
          </a:prstGeom>
        </p:spPr>
      </p:pic>
      <p:sp>
        <p:nvSpPr>
          <p:cNvPr id="6" name="剪去对角的矩形 5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选择排序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bldLvl="0" animBg="1"/>
      <p:bldP spid="8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7875" y="1057275"/>
            <a:ext cx="11221085" cy="755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20000"/>
              </a:lnSpc>
            </a:pPr>
            <a:r>
              <a:rPr lang="zh-CN" sz="3600">
                <a:solidFill>
                  <a:schemeClr val="tx1"/>
                </a:solidFill>
                <a:effectLst/>
                <a:uFillTx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排好一队（无序）</a:t>
            </a:r>
            <a:r>
              <a:rPr lang="en-US" altLang="zh-CN" sz="3600">
                <a:solidFill>
                  <a:schemeClr val="tx1"/>
                </a:solidFill>
                <a:effectLst/>
                <a:uFillTx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,</a:t>
            </a:r>
            <a:r>
              <a:rPr lang="zh-CN" sz="3600">
                <a:solidFill>
                  <a:schemeClr val="tx1"/>
                </a:solidFill>
                <a:effectLst/>
                <a:uFillTx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相邻俩个比较，大的往后移 </a:t>
            </a:r>
            <a:endParaRPr lang="zh-CN" altLang="en-US" sz="3600" b="1" noProof="1">
              <a:solidFill>
                <a:schemeClr val="tx1"/>
              </a:solidFill>
              <a:effectLst/>
              <a:uFillTx/>
              <a:latin typeface="方正大魏体简体" panose="02000000000000000000" charset="-122"/>
              <a:ea typeface="方正大魏体简体" panose="02000000000000000000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9655" y="2866390"/>
            <a:ext cx="8084820" cy="2545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80000"/>
              </a:lnSpc>
            </a:pPr>
            <a:endParaRPr lang="en-US" altLang="zh-CN" sz="2800" b="1" noProof="1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70000"/>
              </a:lnSpc>
            </a:pPr>
            <a:r>
              <a:rPr lang="en-US" altLang="zh-CN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相邻俩怎么“比较”？</a:t>
            </a:r>
            <a:endParaRPr lang="en-US" altLang="zh-CN" sz="2800" b="1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70000"/>
              </a:lnSpc>
            </a:pPr>
            <a:endParaRPr lang="en-US" altLang="zh-CN" sz="2800" b="1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70000"/>
              </a:lnSpc>
            </a:pPr>
            <a:r>
              <a:rPr lang="en-US" altLang="zh-CN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每一趟比到什么位置停止？</a:t>
            </a:r>
            <a:endParaRPr lang="en-US" altLang="zh-CN" sz="2800" b="1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70000"/>
              </a:lnSpc>
            </a:pPr>
            <a:endParaRPr lang="en-US" altLang="zh-CN" sz="2800" b="1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70000"/>
              </a:lnSpc>
            </a:pPr>
            <a:r>
              <a:rPr lang="en-US" altLang="zh-CN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共需要几趟？</a:t>
            </a:r>
            <a:endParaRPr lang="en-US" altLang="zh-CN" sz="2800" b="1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70000"/>
              </a:lnSpc>
            </a:pPr>
            <a:endParaRPr lang="en-US" altLang="zh-CN" sz="2800" b="1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70000"/>
              </a:lnSpc>
            </a:pPr>
            <a:r>
              <a:rPr lang="en-US" altLang="zh-CN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代码实现？</a:t>
            </a:r>
            <a:endParaRPr lang="zh-CN" altLang="en-US" sz="2800" b="1" noProof="1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7580" y="2162810"/>
            <a:ext cx="170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思考：</a:t>
            </a:r>
            <a:endParaRPr lang="zh-CN" altLang="en-US" sz="40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剪去对角的矩形 7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lang="zh-CN"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冒泡</a:t>
            </a:r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7540" y="964565"/>
            <a:ext cx="4184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冒泡排序的基本思想</a:t>
            </a:r>
            <a:endParaRPr lang="zh-CN" altLang="en-US" sz="2800" b="1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52226" name="矩形 2"/>
          <p:cNvSpPr/>
          <p:nvPr/>
        </p:nvSpPr>
        <p:spPr>
          <a:xfrm>
            <a:off x="637540" y="1486535"/>
            <a:ext cx="10747375" cy="43656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40000"/>
              </a:lnSpc>
              <a:spcBef>
                <a:spcPts val="25"/>
              </a:spcBef>
              <a:spcAft>
                <a:spcPct val="0"/>
              </a:spcAft>
            </a:pPr>
            <a:r>
              <a:rPr lang="zh-CN" altLang="en-US" sz="2200" dirty="0">
                <a:latin typeface="+mn-ea"/>
                <a:cs typeface="+mn-ea"/>
                <a:sym typeface="+mn-ea"/>
              </a:rPr>
              <a:t>      </a:t>
            </a:r>
            <a:r>
              <a:rPr sz="2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从头到尾</a:t>
            </a:r>
            <a:r>
              <a:rPr sz="2200" i="1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相邻</a:t>
            </a: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的未排序元素</a:t>
            </a:r>
            <a:r>
              <a:rPr sz="2200" i="1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两两</a:t>
            </a: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比较</a:t>
            </a:r>
            <a:r>
              <a:rPr lang="zh-CN"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，</a:t>
            </a: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若逆序(与欲排顺序相反)就交换,第一轮比较排序后</a:t>
            </a:r>
            <a:r>
              <a:rPr lang="zh-CN"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，</a:t>
            </a: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把最大(或最小)的元素排好,然后再用同样的方法把剩下的元素逐个进行比较,就得到了所要的顺序。</a:t>
            </a:r>
          </a:p>
          <a:p>
            <a:pPr>
              <a:lnSpc>
                <a:spcPct val="140000"/>
              </a:lnSpc>
              <a:spcBef>
                <a:spcPts val="25"/>
              </a:spcBef>
              <a:spcAft>
                <a:spcPct val="0"/>
              </a:spcAft>
            </a:pP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第1 趟: 从d[1]开始,d[1]和d[2]比较,d[1] </a:t>
            </a:r>
            <a:r>
              <a:rPr sz="2200">
                <a:solidFill>
                  <a:srgbClr val="C00000"/>
                </a:solidFill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&gt;</a:t>
            </a: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d[2](</a:t>
            </a: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微软雅黑" panose="020B0503020204020204" pitchFamily="34" charset="-122"/>
              </a:rPr>
              <a:t>或小于)</a:t>
            </a: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就交换,d[2] 再和d[3]比,大就交换,直到d[n-1] 和d[n] ,一趟下来</a:t>
            </a:r>
            <a:r>
              <a:rPr sz="2200">
                <a:solidFill>
                  <a:srgbClr val="C00000"/>
                </a:solidFill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最大</a:t>
            </a: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的数冒到最后,即放在</a:t>
            </a:r>
            <a:r>
              <a:rPr sz="2200">
                <a:solidFill>
                  <a:srgbClr val="C00000"/>
                </a:solidFill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d[n]</a:t>
            </a: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 中;</a:t>
            </a:r>
          </a:p>
          <a:p>
            <a:pPr>
              <a:lnSpc>
                <a:spcPct val="140000"/>
              </a:lnSpc>
              <a:spcBef>
                <a:spcPts val="25"/>
              </a:spcBef>
              <a:spcAft>
                <a:spcPct val="0"/>
              </a:spcAft>
            </a:pP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第2 趟: 从d[1]开始, d[1]和d[2]比较,d[1]</a:t>
            </a:r>
            <a:r>
              <a:rPr sz="2200">
                <a:solidFill>
                  <a:srgbClr val="C00000"/>
                </a:solidFill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 </a:t>
            </a:r>
            <a:r>
              <a:rPr sz="2200">
                <a:solidFill>
                  <a:schemeClr val="tx1"/>
                </a:solidFill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&gt;</a:t>
            </a: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d[2]就交换, d[2] 再和d[3]比,大就交换,直到d[n-2] 和d[n-1],满足条件的数放在d[n-1]中;</a:t>
            </a:r>
          </a:p>
          <a:p>
            <a:pPr>
              <a:lnSpc>
                <a:spcPct val="140000"/>
              </a:lnSpc>
              <a:spcBef>
                <a:spcPts val="25"/>
              </a:spcBef>
              <a:spcAft>
                <a:spcPct val="0"/>
              </a:spcAft>
            </a:pPr>
            <a:r>
              <a:rPr sz="22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第i 趟: 从d[1]开始,相邻两个数比较,d[i]&gt;d[i+1](或小于)就交换, 直到d[n-i] 和d[n-i+1],满足条件的数放在d[n-i+1]中。</a:t>
            </a:r>
            <a:endParaRPr sz="2200">
              <a:effectLst/>
              <a:latin typeface="方正大魏体简体" panose="02000000000000000000" charset="-122"/>
              <a:ea typeface="方正大魏体简体" panose="02000000000000000000" charset="-122"/>
            </a:endParaRPr>
          </a:p>
        </p:txBody>
      </p:sp>
      <p:sp>
        <p:nvSpPr>
          <p:cNvPr id="8" name="剪去对角的矩形 7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lang="zh-CN"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冒泡</a:t>
            </a:r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/>
        </p:nvGraphicFramePr>
        <p:xfrm>
          <a:off x="2281555" y="1896745"/>
          <a:ext cx="81470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189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44575" y="2045970"/>
            <a:ext cx="1217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第一趟</a:t>
            </a:r>
          </a:p>
        </p:txBody>
      </p:sp>
      <p:sp>
        <p:nvSpPr>
          <p:cNvPr id="7" name="下弧形箭头 6"/>
          <p:cNvSpPr/>
          <p:nvPr/>
        </p:nvSpPr>
        <p:spPr>
          <a:xfrm>
            <a:off x="2597150" y="2544445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5" name="表格 24"/>
          <p:cNvGraphicFramePr/>
          <p:nvPr/>
        </p:nvGraphicFramePr>
        <p:xfrm>
          <a:off x="2262505" y="1112520"/>
          <a:ext cx="81470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189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1116330" y="1202690"/>
            <a:ext cx="1069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原序</a:t>
            </a:r>
          </a:p>
        </p:txBody>
      </p:sp>
      <p:sp>
        <p:nvSpPr>
          <p:cNvPr id="34" name="下弧形箭头 33"/>
          <p:cNvSpPr/>
          <p:nvPr/>
        </p:nvSpPr>
        <p:spPr>
          <a:xfrm>
            <a:off x="3282950" y="2580005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168650" y="204597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150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992880" y="204597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851400" y="2032635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45" name="下弧形箭头 44"/>
          <p:cNvSpPr/>
          <p:nvPr/>
        </p:nvSpPr>
        <p:spPr>
          <a:xfrm>
            <a:off x="4131310" y="2574925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992880" y="2041525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153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644515" y="2032635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48" name="下弧形箭头 47"/>
          <p:cNvSpPr/>
          <p:nvPr/>
        </p:nvSpPr>
        <p:spPr>
          <a:xfrm>
            <a:off x="5112385" y="2536825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851400" y="2032635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140</a:t>
            </a:r>
          </a:p>
        </p:txBody>
      </p:sp>
      <p:sp>
        <p:nvSpPr>
          <p:cNvPr id="50" name="下弧形箭头 49"/>
          <p:cNvSpPr/>
          <p:nvPr/>
        </p:nvSpPr>
        <p:spPr>
          <a:xfrm>
            <a:off x="5871210" y="2580005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406515" y="204597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644515" y="204597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136</a:t>
            </a:r>
          </a:p>
        </p:txBody>
      </p:sp>
      <p:sp>
        <p:nvSpPr>
          <p:cNvPr id="53" name="下弧形箭头 52"/>
          <p:cNvSpPr/>
          <p:nvPr/>
        </p:nvSpPr>
        <p:spPr>
          <a:xfrm>
            <a:off x="6576060" y="2580005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237095" y="204597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406515" y="2042795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189</a:t>
            </a:r>
          </a:p>
        </p:txBody>
      </p:sp>
      <p:sp>
        <p:nvSpPr>
          <p:cNvPr id="56" name="下弧形箭头 55"/>
          <p:cNvSpPr/>
          <p:nvPr/>
        </p:nvSpPr>
        <p:spPr>
          <a:xfrm>
            <a:off x="7350125" y="2574925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034655" y="2032635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7237095" y="2041525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183</a:t>
            </a:r>
          </a:p>
        </p:txBody>
      </p:sp>
      <p:sp>
        <p:nvSpPr>
          <p:cNvPr id="59" name="下弧形箭头 58"/>
          <p:cNvSpPr/>
          <p:nvPr/>
        </p:nvSpPr>
        <p:spPr>
          <a:xfrm>
            <a:off x="8231505" y="2580005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872855" y="204597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200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034655" y="2032635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166</a:t>
            </a:r>
          </a:p>
        </p:txBody>
      </p:sp>
      <p:sp>
        <p:nvSpPr>
          <p:cNvPr id="62" name="下弧形箭头 61"/>
          <p:cNvSpPr/>
          <p:nvPr/>
        </p:nvSpPr>
        <p:spPr>
          <a:xfrm>
            <a:off x="9107805" y="2544445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872855" y="2042795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123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683750" y="2041525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200</a:t>
            </a:r>
          </a:p>
        </p:txBody>
      </p:sp>
      <p:graphicFrame>
        <p:nvGraphicFramePr>
          <p:cNvPr id="65" name="表格 64"/>
          <p:cNvGraphicFramePr/>
          <p:nvPr/>
        </p:nvGraphicFramePr>
        <p:xfrm>
          <a:off x="2286635" y="2994660"/>
          <a:ext cx="81470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</a:t>
                      </a: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189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200</a:t>
                      </a:r>
                      <a:endParaRPr lang="en-US" altLang="zh-CN" sz="2400" b="1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文本框 65"/>
          <p:cNvSpPr txBox="1"/>
          <p:nvPr/>
        </p:nvSpPr>
        <p:spPr>
          <a:xfrm>
            <a:off x="1030605" y="3062605"/>
            <a:ext cx="117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第二趟</a:t>
            </a:r>
          </a:p>
        </p:txBody>
      </p:sp>
      <p:sp>
        <p:nvSpPr>
          <p:cNvPr id="67" name="下弧形箭头 66"/>
          <p:cNvSpPr/>
          <p:nvPr/>
        </p:nvSpPr>
        <p:spPr>
          <a:xfrm>
            <a:off x="2670175" y="3634740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050030" y="314452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140</a:t>
            </a:r>
          </a:p>
        </p:txBody>
      </p:sp>
      <p:sp>
        <p:nvSpPr>
          <p:cNvPr id="69" name="下弧形箭头 68"/>
          <p:cNvSpPr/>
          <p:nvPr/>
        </p:nvSpPr>
        <p:spPr>
          <a:xfrm>
            <a:off x="3465830" y="3644900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下弧形箭头 69"/>
          <p:cNvSpPr/>
          <p:nvPr/>
        </p:nvSpPr>
        <p:spPr>
          <a:xfrm>
            <a:off x="4243070" y="3721100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851400" y="315468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153</a:t>
            </a:r>
          </a:p>
        </p:txBody>
      </p:sp>
      <p:sp>
        <p:nvSpPr>
          <p:cNvPr id="72" name="下弧形箭头 71"/>
          <p:cNvSpPr/>
          <p:nvPr/>
        </p:nvSpPr>
        <p:spPr>
          <a:xfrm>
            <a:off x="5112385" y="3721100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644515" y="314452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153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4851400" y="315468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136</a:t>
            </a:r>
          </a:p>
        </p:txBody>
      </p:sp>
      <p:sp>
        <p:nvSpPr>
          <p:cNvPr id="75" name="下弧形箭头 74"/>
          <p:cNvSpPr/>
          <p:nvPr/>
        </p:nvSpPr>
        <p:spPr>
          <a:xfrm>
            <a:off x="5899785" y="3695700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6" name="下弧形箭头 75"/>
          <p:cNvSpPr/>
          <p:nvPr/>
        </p:nvSpPr>
        <p:spPr>
          <a:xfrm>
            <a:off x="6707505" y="3700780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247255" y="315468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189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6471285" y="314452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183</a:t>
            </a:r>
          </a:p>
        </p:txBody>
      </p:sp>
      <p:sp>
        <p:nvSpPr>
          <p:cNvPr id="79" name="下弧形箭头 78"/>
          <p:cNvSpPr/>
          <p:nvPr/>
        </p:nvSpPr>
        <p:spPr>
          <a:xfrm>
            <a:off x="7459980" y="3695700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115300" y="315468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189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7237095" y="315468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166</a:t>
            </a:r>
          </a:p>
        </p:txBody>
      </p:sp>
      <p:sp>
        <p:nvSpPr>
          <p:cNvPr id="82" name="下弧形箭头 81"/>
          <p:cNvSpPr/>
          <p:nvPr/>
        </p:nvSpPr>
        <p:spPr>
          <a:xfrm>
            <a:off x="8231505" y="3721100"/>
            <a:ext cx="981075" cy="334645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8872855" y="315468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189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8115300" y="3154680"/>
            <a:ext cx="64706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123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056005" y="4119245"/>
            <a:ext cx="117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第三趟</a:t>
            </a:r>
          </a:p>
        </p:txBody>
      </p:sp>
      <p:graphicFrame>
        <p:nvGraphicFramePr>
          <p:cNvPr id="86" name="表格 85"/>
          <p:cNvGraphicFramePr/>
          <p:nvPr/>
        </p:nvGraphicFramePr>
        <p:xfrm>
          <a:off x="2312035" y="4112260"/>
          <a:ext cx="81470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</a:t>
                      </a: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189</a:t>
                      </a:r>
                      <a:endParaRPr lang="en-US" altLang="zh-CN" sz="2400" b="1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i="1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200</a:t>
                      </a:r>
                      <a:endParaRPr lang="en-US" altLang="zh-CN" sz="2400" b="1" i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" name="文本框 86"/>
          <p:cNvSpPr txBox="1"/>
          <p:nvPr/>
        </p:nvSpPr>
        <p:spPr>
          <a:xfrm>
            <a:off x="2394585" y="4632325"/>
            <a:ext cx="1798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 ...</a:t>
            </a:r>
          </a:p>
        </p:txBody>
      </p:sp>
      <p:sp>
        <p:nvSpPr>
          <p:cNvPr id="8" name="剪去对角的矩形 7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lang="zh-CN"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冒泡</a:t>
            </a:r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8075" y="5277485"/>
            <a:ext cx="9719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想一想，要跑多少趟？每趟跑到哪个位置结束？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34" grpId="0" bldLvl="0" animBg="1"/>
      <p:bldP spid="34" grpId="1" bldLvl="0" animBg="1"/>
      <p:bldP spid="37" grpId="0" bldLvl="0" animBg="1"/>
      <p:bldP spid="43" grpId="0" bldLvl="0" animBg="1"/>
      <p:bldP spid="44" grpId="0" bldLvl="0" animBg="1"/>
      <p:bldP spid="45" grpId="0" bldLvl="0" animBg="1"/>
      <p:bldP spid="45" grpId="1" bldLvl="0" animBg="1"/>
      <p:bldP spid="46" grpId="0" bldLvl="0" animBg="1"/>
      <p:bldP spid="47" grpId="0" bldLvl="0" animBg="1"/>
      <p:bldP spid="48" grpId="0" bldLvl="0" animBg="1"/>
      <p:bldP spid="48" grpId="1" bldLvl="0" animBg="1"/>
      <p:bldP spid="49" grpId="0" bldLvl="0" animBg="1"/>
      <p:bldP spid="50" grpId="0" bldLvl="0" animBg="1"/>
      <p:bldP spid="50" grpId="1" bldLvl="0" animBg="1"/>
      <p:bldP spid="51" grpId="0" bldLvl="0" animBg="1"/>
      <p:bldP spid="52" grpId="0" bldLvl="0" animBg="1"/>
      <p:bldP spid="53" grpId="0" bldLvl="0" animBg="1"/>
      <p:bldP spid="53" grpId="1" bldLvl="0" animBg="1"/>
      <p:bldP spid="54" grpId="0" bldLvl="0" animBg="1"/>
      <p:bldP spid="55" grpId="0" bldLvl="0" animBg="1"/>
      <p:bldP spid="56" grpId="0" bldLvl="0" animBg="1"/>
      <p:bldP spid="56" grpId="1" bldLvl="0" animBg="1"/>
      <p:bldP spid="57" grpId="0" bldLvl="0" animBg="1"/>
      <p:bldP spid="58" grpId="0" bldLvl="0" animBg="1"/>
      <p:bldP spid="59" grpId="0" bldLvl="0" animBg="1"/>
      <p:bldP spid="59" grpId="1" bldLvl="0" animBg="1"/>
      <p:bldP spid="60" grpId="0" bldLvl="0" animBg="1"/>
      <p:bldP spid="61" grpId="0" bldLvl="0" animBg="1"/>
      <p:bldP spid="62" grpId="0" bldLvl="0" animBg="1"/>
      <p:bldP spid="62" grpId="1" bldLvl="0" animBg="1"/>
      <p:bldP spid="63" grpId="0" bldLvl="0" animBg="1"/>
      <p:bldP spid="64" grpId="0" bldLvl="0" animBg="1"/>
      <p:bldP spid="66" grpId="0"/>
      <p:bldP spid="67" grpId="0" bldLvl="0" animBg="1"/>
      <p:bldP spid="67" grpId="1" bldLvl="0" animBg="1"/>
      <p:bldP spid="68" grpId="0" bldLvl="0" animBg="1"/>
      <p:bldP spid="69" grpId="0" bldLvl="0" animBg="1"/>
      <p:bldP spid="69" grpId="1" bldLvl="0" animBg="1"/>
      <p:bldP spid="70" grpId="0" bldLvl="0" animBg="1"/>
      <p:bldP spid="70" grpId="1" bldLvl="0" animBg="1"/>
      <p:bldP spid="71" grpId="0" bldLvl="0" animBg="1"/>
      <p:bldP spid="72" grpId="0" bldLvl="0" animBg="1"/>
      <p:bldP spid="72" grpId="1" bldLvl="0" animBg="1"/>
      <p:bldP spid="73" grpId="0" bldLvl="0" animBg="1"/>
      <p:bldP spid="74" grpId="0" bldLvl="0" animBg="1"/>
      <p:bldP spid="75" grpId="0" bldLvl="0" animBg="1"/>
      <p:bldP spid="75" grpId="1" bldLvl="0" animBg="1"/>
      <p:bldP spid="76" grpId="0" bldLvl="0" animBg="1"/>
      <p:bldP spid="76" grpId="1" bldLvl="0" animBg="1"/>
      <p:bldP spid="77" grpId="0" bldLvl="0" animBg="1"/>
      <p:bldP spid="78" grpId="0" bldLvl="0" animBg="1"/>
      <p:bldP spid="79" grpId="0" bldLvl="0" animBg="1"/>
      <p:bldP spid="79" grpId="1" bldLvl="0" animBg="1"/>
      <p:bldP spid="80" grpId="0" bldLvl="0" animBg="1"/>
      <p:bldP spid="81" grpId="0" bldLvl="0" animBg="1"/>
      <p:bldP spid="82" grpId="0" bldLvl="0" animBg="1"/>
      <p:bldP spid="82" grpId="1" bldLvl="0" animBg="1"/>
      <p:bldP spid="83" grpId="0" bldLvl="0" animBg="1"/>
      <p:bldP spid="84" grpId="0" bldLvl="0" animBg="1"/>
      <p:bldP spid="85" grpId="0"/>
      <p:bldP spid="87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649980" y="474980"/>
            <a:ext cx="3383280" cy="5340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8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核心代码如下：</a:t>
            </a:r>
            <a:endParaRPr lang="zh-CN" altLang="en-US" sz="3600" b="1" noProof="1">
              <a:solidFill>
                <a:srgbClr val="C00000"/>
              </a:solidFill>
              <a:effectLst>
                <a:reflection blurRad="6350" stA="53000" endA="300" endPos="35500" dir="5400000" sy="-90000" algn="bl" rotWithShape="0"/>
              </a:effectLst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5220" name="圆角矩形标注 265219"/>
          <p:cNvSpPr/>
          <p:nvPr/>
        </p:nvSpPr>
        <p:spPr>
          <a:xfrm>
            <a:off x="5836920" y="1009015"/>
            <a:ext cx="3385185" cy="1025525"/>
          </a:xfrm>
          <a:prstGeom prst="wedgeRoundRectCallout">
            <a:avLst>
              <a:gd name="adj1" fmla="val -57603"/>
              <a:gd name="adj2" fmla="val 134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t"/>
          <a:lstStyle/>
          <a:p>
            <a:pPr fontAlgn="base">
              <a:lnSpc>
                <a:spcPct val="120000"/>
              </a:lnSpc>
            </a:pPr>
            <a:r>
              <a:rPr lang="en-US" altLang="zh-CN" sz="2200" b="1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200" b="1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代表要跑多少趟；</a:t>
            </a:r>
          </a:p>
          <a:p>
            <a:pPr fontAlgn="base">
              <a:lnSpc>
                <a:spcPct val="120000"/>
              </a:lnSpc>
            </a:pPr>
            <a:r>
              <a:rPr lang="en-US" altLang="zh-CN" sz="2200" b="1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200" b="1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代表每次</a:t>
            </a:r>
            <a:r>
              <a:rPr lang="zh-CN" altLang="en-US" sz="2200" b="1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比较的</a:t>
            </a:r>
            <a:r>
              <a:rPr lang="zh-CN" altLang="en-US" sz="2200" b="1" strike="noStrike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41705" y="1075055"/>
            <a:ext cx="4656455" cy="252666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for (int </a:t>
            </a:r>
            <a:r>
              <a:rPr lang="en-US" altLang="zh-CN" sz="24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i</a:t>
            </a:r>
            <a:r>
              <a:rPr lang="en-US" altLang="zh-CN" sz="24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=1;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i&lt;</a:t>
            </a:r>
            <a:r>
              <a:rPr lang="en-US" altLang="zh-CN" sz="2400" dirty="0" err="1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n</a:t>
            </a:r>
            <a:r>
              <a:rPr lang="en-US" altLang="zh-CN" sz="24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;i</a:t>
            </a:r>
            <a:r>
              <a:rPr lang="en-US" altLang="zh-CN" sz="24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++){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1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  for(int j=1;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j&lt;=</a:t>
            </a:r>
            <a:r>
              <a:rPr lang="en-US" altLang="zh-CN" sz="2400" dirty="0" err="1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n-i</a:t>
            </a:r>
            <a:r>
              <a:rPr lang="en-US" altLang="zh-CN" sz="24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;j</a:t>
            </a:r>
            <a:r>
              <a:rPr lang="en-US" altLang="zh-CN" sz="24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++){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1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 	if (d[j]&gt;d[j+1])  </a:t>
            </a:r>
          </a:p>
          <a:p>
            <a:pPr algn="l">
              <a:lnSpc>
                <a:spcPct val="11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	    swap(d[j],d[j+1]);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1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	}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algn="l">
              <a:lnSpc>
                <a:spcPct val="11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}</a:t>
            </a:r>
            <a:endParaRPr lang="en-US" altLang="zh-CN" sz="2400" dirty="0">
              <a:solidFill>
                <a:schemeClr val="tx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49340" y="2268220"/>
            <a:ext cx="5274310" cy="37846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l" fontAlgn="base">
              <a:lnSpc>
                <a:spcPct val="10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for (int </a:t>
            </a:r>
            <a:r>
              <a:rPr lang="en-US" altLang="zh-CN" sz="2400" dirty="0" err="1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i</a:t>
            </a:r>
            <a:r>
              <a:rPr lang="en-US" altLang="zh-CN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=1;i&lt;</a:t>
            </a:r>
            <a:r>
              <a:rPr lang="en-US" altLang="zh-CN" sz="2400" dirty="0" err="1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n;i</a:t>
            </a:r>
            <a:r>
              <a:rPr lang="en-US" altLang="zh-CN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++) { </a:t>
            </a:r>
          </a:p>
          <a:p>
            <a:pPr algn="l" fontAlgn="base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    i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nt 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fg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=0;</a:t>
            </a:r>
            <a:endParaRPr lang="en-US" altLang="zh-CN" sz="2400" strike="noStrike" noProof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ea typeface="Arial Unicode MS" charset="-122"/>
              <a:cs typeface="Consolas" panose="020B0609020204030204" pitchFamily="49" charset="0"/>
            </a:endParaRPr>
          </a:p>
          <a:p>
            <a:pPr algn="l" fontAlgn="base">
              <a:lnSpc>
                <a:spcPct val="10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    for(int j=1;j&lt;=</a:t>
            </a:r>
            <a:r>
              <a:rPr lang="en-US" altLang="zh-CN" sz="2400" dirty="0" err="1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n-i;j</a:t>
            </a:r>
            <a:r>
              <a:rPr lang="en-US" altLang="zh-CN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++){</a:t>
            </a:r>
            <a:endParaRPr lang="en-US" altLang="zh-CN" sz="2400" strike="noStrike" noProof="1">
              <a:latin typeface="Consolas" panose="020B0609020204030204" pitchFamily="49" charset="0"/>
              <a:ea typeface="Arial Unicode MS" charset="-122"/>
              <a:cs typeface="Consolas" panose="020B0609020204030204" pitchFamily="49" charset="0"/>
            </a:endParaRPr>
          </a:p>
          <a:p>
            <a:pPr algn="l" fontAlgn="base">
              <a:lnSpc>
                <a:spcPct val="10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	if (d[j]&gt;d[j+1]) {</a:t>
            </a:r>
          </a:p>
          <a:p>
            <a:pPr algn="l" fontAlgn="base">
              <a:lnSpc>
                <a:spcPct val="10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		swap(d[j],d[j+1]); </a:t>
            </a:r>
          </a:p>
          <a:p>
            <a:pPr algn="l" fontAlgn="base">
              <a:lnSpc>
                <a:spcPct val="10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	        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fg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=1;</a:t>
            </a: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  </a:t>
            </a:r>
          </a:p>
          <a:p>
            <a:pPr algn="l" fontAlgn="base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rgbClr val="FF0000"/>
                </a:solidFill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	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}</a:t>
            </a:r>
            <a:endParaRPr lang="en-US" altLang="zh-CN" sz="2400" strike="noStrike" noProof="1">
              <a:solidFill>
                <a:schemeClr val="tx1"/>
              </a:solidFill>
              <a:latin typeface="Consolas" panose="020B0609020204030204" pitchFamily="49" charset="0"/>
              <a:ea typeface="Arial Unicode MS" charset="-122"/>
              <a:cs typeface="Consolas" panose="020B0609020204030204" pitchFamily="49" charset="0"/>
            </a:endParaRPr>
          </a:p>
          <a:p>
            <a:pPr algn="l" fontAlgn="base">
              <a:lnSpc>
                <a:spcPct val="10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if (</a:t>
            </a:r>
            <a:r>
              <a:rPr lang="en-US" altLang="zh-CN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fg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==0) break;</a:t>
            </a:r>
            <a:endParaRPr lang="en-US" altLang="zh-CN" sz="2400" dirty="0">
              <a:solidFill>
                <a:srgbClr val="FF0000"/>
              </a:solidFill>
              <a:latin typeface="Consolas" panose="020B0609020204030204" pitchFamily="49" charset="0"/>
              <a:ea typeface="Arial Unicode MS" charset="-122"/>
              <a:cs typeface="Consolas" panose="020B0609020204030204" pitchFamily="49" charset="0"/>
              <a:sym typeface="+mn-ea"/>
            </a:endParaRPr>
          </a:p>
          <a:p>
            <a:pPr algn="l" fontAlgn="base">
              <a:lnSpc>
                <a:spcPct val="10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    } </a:t>
            </a:r>
          </a:p>
          <a:p>
            <a:pPr algn="l" fontAlgn="base">
              <a:lnSpc>
                <a:spcPct val="10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}</a:t>
            </a:r>
            <a:endParaRPr lang="en-US" altLang="zh-CN" sz="2400" strike="noStrike" noProof="1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ea typeface="Arial Unicode MS" charset="-122"/>
              <a:cs typeface="Consolas" panose="020B0609020204030204" pitchFamily="49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5721" y="3923030"/>
            <a:ext cx="3500759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base"/>
            <a:r>
              <a:rPr lang="zh-CN" altLang="en-US" sz="4000" b="1" i="1" strike="noStrike" noProof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如何改进</a:t>
            </a:r>
            <a:r>
              <a:rPr lang="zh-CN" altLang="en-US" sz="6000" b="1" i="1" strike="noStrike" noProof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</a:p>
        </p:txBody>
      </p:sp>
      <p:sp>
        <p:nvSpPr>
          <p:cNvPr id="8" name="剪去对角的矩形 7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lang="zh-CN"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冒泡</a:t>
            </a:r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  <p:sp>
        <p:nvSpPr>
          <p:cNvPr id="12" name="圆角右箭头 11">
            <a:hlinkClick r:id="rId3" action="ppaction://hlinkfile"/>
          </p:cNvPr>
          <p:cNvSpPr/>
          <p:nvPr/>
        </p:nvSpPr>
        <p:spPr>
          <a:xfrm flipV="1">
            <a:off x="4509135" y="3741420"/>
            <a:ext cx="1715770" cy="1196340"/>
          </a:xfrm>
          <a:prstGeom prst="ben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 descr="牛00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805" y="5612765"/>
            <a:ext cx="1097280" cy="9950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26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5220" grpId="0" bldLvl="0" animBg="1"/>
      <p:bldP spid="10" grpId="0" bldLvl="0" animBg="1"/>
      <p:bldP spid="11" grpId="0" bldLvl="0" animBg="1"/>
      <p:bldP spid="6" grpId="0"/>
      <p:bldP spid="12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8640" y="1057275"/>
            <a:ext cx="11221085" cy="755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20000"/>
              </a:lnSpc>
            </a:pPr>
            <a:r>
              <a:rPr lang="zh-CN" sz="3600">
                <a:solidFill>
                  <a:schemeClr val="tx1"/>
                </a:solidFill>
                <a:effectLst/>
                <a:uFillTx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排好一队（无序）</a:t>
            </a:r>
            <a:r>
              <a:rPr lang="en-US" altLang="zh-CN" sz="3600">
                <a:solidFill>
                  <a:schemeClr val="tx1"/>
                </a:solidFill>
                <a:effectLst/>
                <a:uFillTx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,</a:t>
            </a:r>
            <a:r>
              <a:rPr lang="zh-CN" sz="3600">
                <a:effectLst/>
                <a:uFillTx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“当前”的数插入到前面有序的队伍中</a:t>
            </a:r>
            <a:endParaRPr lang="zh-CN" altLang="en-US" sz="3600" b="1" noProof="1">
              <a:solidFill>
                <a:schemeClr val="tx1"/>
              </a:solidFill>
              <a:effectLst/>
              <a:uFillTx/>
              <a:latin typeface="方正大魏体简体" panose="02000000000000000000" charset="-122"/>
              <a:ea typeface="方正大魏体简体" panose="02000000000000000000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7580" y="2162810"/>
            <a:ext cx="170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思考：</a:t>
            </a:r>
            <a:endParaRPr lang="zh-CN" altLang="en-US" sz="40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剪去对角的矩形 7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lang="zh-CN"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插入</a:t>
            </a:r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580" y="2837180"/>
            <a:ext cx="11040745" cy="2030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50000"/>
              </a:lnSpc>
            </a:pPr>
            <a:r>
              <a:rPr lang="en-US" altLang="zh-CN" sz="28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altLang="en-US" sz="28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怎么找</a:t>
            </a:r>
            <a:r>
              <a:rPr lang="zh-CN" altLang="en-US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8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插入</a:t>
            </a:r>
            <a:r>
              <a:rPr lang="zh-CN" altLang="en-US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”的数位置？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 </a:t>
            </a:r>
            <a:r>
              <a:rPr lang="zh-CN" altLang="en-US" sz="28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找到数的</a:t>
            </a:r>
            <a:r>
              <a:rPr lang="zh-CN" altLang="en-US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8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插入</a:t>
            </a:r>
            <a:r>
              <a:rPr lang="zh-CN" altLang="en-US" sz="28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8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位置后，怎么将数“插入”到有序队伍中？</a:t>
            </a:r>
            <a:endParaRPr lang="en-US" altLang="zh-CN" sz="2800" b="1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 </a:t>
            </a:r>
            <a:r>
              <a:rPr lang="zh-CN" altLang="en-US" sz="28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代码如何实现？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7540" y="964565"/>
            <a:ext cx="4184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3200">
                <a:solidFill>
                  <a:schemeClr val="tx1"/>
                </a:solidFill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插入排序的基本思想</a:t>
            </a:r>
            <a:endParaRPr sz="3200" noProof="1">
              <a:solidFill>
                <a:schemeClr val="tx1"/>
              </a:solidFill>
              <a:effectLst/>
              <a:latin typeface="方正大魏体简体" panose="02000000000000000000" charset="-122"/>
              <a:ea typeface="方正大魏体简体" panose="02000000000000000000" charset="-122"/>
              <a:sym typeface="+mn-ea"/>
            </a:endParaRPr>
          </a:p>
        </p:txBody>
      </p:sp>
      <p:sp>
        <p:nvSpPr>
          <p:cNvPr id="52226" name="矩形 2"/>
          <p:cNvSpPr/>
          <p:nvPr/>
        </p:nvSpPr>
        <p:spPr>
          <a:xfrm>
            <a:off x="637540" y="1678305"/>
            <a:ext cx="11226800" cy="3192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indent="0" fontAlgn="base">
              <a:lnSpc>
                <a:spcPct val="12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把所有待排序元素分成前后两段，前一段是已经排好序的，后一段是待排序的。每一趟都是把后一段的第一个数“添加”到前一段的某一个位置，保证前一段仍然是有序的。开始时，第 1 个数作为前一段肯定是有序的；</a:t>
            </a:r>
            <a:endParaRPr sz="2600" strike="noStrike" noProof="1">
              <a:solidFill>
                <a:schemeClr val="tx1"/>
              </a:solidFill>
              <a:effectLst/>
              <a:latin typeface="方正大魏体简体" panose="02000000000000000000" charset="-122"/>
              <a:ea typeface="方正大魏体简体" panose="02000000000000000000" charset="-122"/>
            </a:endParaRPr>
          </a:p>
          <a:p>
            <a:pPr indent="0" fontAlgn="base">
              <a:lnSpc>
                <a:spcPct val="12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第一趟，把第 2 个数添加到数组中，保证前 2个数有序；</a:t>
            </a:r>
            <a:endParaRPr sz="2600" strike="noStrike" noProof="1">
              <a:solidFill>
                <a:schemeClr val="tx1"/>
              </a:solidFill>
              <a:effectLst/>
              <a:latin typeface="方正大魏体简体" panose="02000000000000000000" charset="-122"/>
              <a:ea typeface="方正大魏体简体" panose="02000000000000000000" charset="-122"/>
            </a:endParaRPr>
          </a:p>
          <a:p>
            <a:pPr indent="0" fontAlgn="base">
              <a:lnSpc>
                <a:spcPct val="12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第二趟，把第 3 个数添加进去，保证前 3 个数有序；</a:t>
            </a:r>
            <a:endParaRPr sz="2600" strike="noStrike" noProof="1">
              <a:solidFill>
                <a:schemeClr val="tx1"/>
              </a:solidFill>
              <a:effectLst/>
              <a:latin typeface="方正大魏体简体" panose="02000000000000000000" charset="-122"/>
              <a:ea typeface="方正大魏体简体" panose="02000000000000000000" charset="-122"/>
            </a:endParaRPr>
          </a:p>
          <a:p>
            <a:pPr indent="0" fontAlgn="base">
              <a:lnSpc>
                <a:spcPct val="12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……</a:t>
            </a:r>
            <a:endParaRPr sz="2600" strike="noStrike" noProof="1">
              <a:solidFill>
                <a:schemeClr val="tx1"/>
              </a:solidFill>
              <a:effectLst/>
              <a:latin typeface="方正大魏体简体" panose="02000000000000000000" charset="-122"/>
              <a:ea typeface="方正大魏体简体" panose="02000000000000000000" charset="-122"/>
            </a:endParaRPr>
          </a:p>
          <a:p>
            <a:pPr indent="0" fontAlgn="base">
              <a:lnSpc>
                <a:spcPct val="120000"/>
              </a:lnSpc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sz="2600">
                <a:effectLst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第 n-1 趟，把第 n 个数添加进去，保证 n 个数都有序。</a:t>
            </a:r>
          </a:p>
        </p:txBody>
      </p:sp>
      <p:sp>
        <p:nvSpPr>
          <p:cNvPr id="8" name="剪去对角的矩形 7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lang="zh-CN"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插入</a:t>
            </a:r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标注 5"/>
          <p:cNvSpPr/>
          <p:nvPr/>
        </p:nvSpPr>
        <p:spPr>
          <a:xfrm>
            <a:off x="6780530" y="4603750"/>
            <a:ext cx="4889500" cy="876300"/>
          </a:xfrm>
          <a:prstGeom prst="wedgeRectCallout">
            <a:avLst>
              <a:gd name="adj1" fmla="val 27454"/>
              <a:gd name="adj2" fmla="val 7949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标注 1"/>
          <p:cNvSpPr/>
          <p:nvPr/>
        </p:nvSpPr>
        <p:spPr>
          <a:xfrm>
            <a:off x="6780530" y="3505200"/>
            <a:ext cx="4608195" cy="876300"/>
          </a:xfrm>
          <a:prstGeom prst="wedgeRectCallout">
            <a:avLst>
              <a:gd name="adj1" fmla="val 30033"/>
              <a:gd name="adj2" fmla="val -77971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剪去对角的矩形 4"/>
          <p:cNvSpPr/>
          <p:nvPr/>
        </p:nvSpPr>
        <p:spPr>
          <a:xfrm>
            <a:off x="226695" y="207010"/>
            <a:ext cx="442595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100" y="1023620"/>
            <a:ext cx="5303520" cy="41230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【问题描述】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运动会上，射击应有参赛选手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50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人，实际参赛选手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人，请将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位选手的成绩按编号读入计算机并输出。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【输入要求】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两行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第一行为一个正整数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n(n&lt;=50),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第二行为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个整数，每个数之间用一个空格分隔。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【输出要求】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行，包括所有选手的成绩，每行包括编号和成绩，之间用一个“：”分隔。</a:t>
            </a:r>
            <a:endParaRPr lang="zh-CN" altLang="en-US" sz="20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0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【输入样例】</a:t>
            </a:r>
            <a:endParaRPr lang="zh-CN" altLang="en-US" sz="20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5</a:t>
            </a:r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10 9 8 10 7</a:t>
            </a:r>
          </a:p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200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4818" name="文本框 262147"/>
          <p:cNvSpPr txBox="1"/>
          <p:nvPr/>
        </p:nvSpPr>
        <p:spPr>
          <a:xfrm>
            <a:off x="205105" y="4706620"/>
            <a:ext cx="195262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Franklin Gothic Medium" panose="020B0603020102020204" charset="0"/>
                <a:ea typeface="微软雅黑" panose="020B0503020204020204" pitchFamily="34" charset="-122"/>
              </a:rPr>
              <a:t>【输出样例】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1</a:t>
            </a: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：10</a:t>
            </a: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2：9</a:t>
            </a: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3：8</a:t>
            </a: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4：10</a:t>
            </a:r>
          </a:p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5：7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85680" y="2848610"/>
            <a:ext cx="1498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rgbClr val="C00000"/>
                </a:solidFill>
              </a:rPr>
              <a:t>数组输入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885680" y="5702300"/>
            <a:ext cx="1498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>
                <a:solidFill>
                  <a:srgbClr val="C00000"/>
                </a:solidFill>
              </a:rPr>
              <a:t>数组输出</a:t>
            </a:r>
          </a:p>
        </p:txBody>
      </p:sp>
      <p:pic>
        <p:nvPicPr>
          <p:cNvPr id="8" name="图片 7" descr="牛00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9320" y="28575"/>
            <a:ext cx="907415" cy="8229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7375" y="199390"/>
            <a:ext cx="304038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360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  <a:sym typeface="微软雅黑" panose="020B0503020204020204" pitchFamily="34" charset="-122"/>
              </a:rPr>
              <a:t>实例 成绩记录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932805" y="790575"/>
            <a:ext cx="229425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24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1. </a:t>
            </a:r>
            <a:r>
              <a:rPr lang="zh-CN" altLang="en-US" sz="24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数据如何存储？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75040" y="790575"/>
            <a:ext cx="249301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24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2. </a:t>
            </a:r>
            <a:r>
              <a:rPr lang="zh-CN" altLang="en-US" sz="24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数组如何定义？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932805" y="1156970"/>
            <a:ext cx="470217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en-US" altLang="zh-CN" sz="24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3.</a:t>
            </a:r>
            <a:r>
              <a:rPr lang="zh-CN" altLang="en-US" sz="2400"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数组元素如何进行输入、输出？</a:t>
            </a:r>
          </a:p>
        </p:txBody>
      </p:sp>
      <p:sp>
        <p:nvSpPr>
          <p:cNvPr id="12" name="矩形 11"/>
          <p:cNvSpPr/>
          <p:nvPr/>
        </p:nvSpPr>
        <p:spPr>
          <a:xfrm>
            <a:off x="5932488" y="260985"/>
            <a:ext cx="140779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2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方正大黑简体" panose="02000000000000000000" charset="-122"/>
                <a:ea typeface="方正大黑简体" panose="02000000000000000000" charset="-122"/>
              </a:rPr>
              <a:t>分析：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32805" y="1851025"/>
            <a:ext cx="5750560" cy="44926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4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/>
              <a:t>#include&lt;bits/stdc++.h&gt;</a:t>
            </a:r>
          </a:p>
          <a:p>
            <a:pPr>
              <a:lnSpc>
                <a:spcPct val="100000"/>
              </a:lnSpc>
            </a:pPr>
            <a:r>
              <a:rPr lang="en-US" sz="2200" b="1"/>
              <a:t>using namespace std;</a:t>
            </a:r>
          </a:p>
          <a:p>
            <a:pPr>
              <a:lnSpc>
                <a:spcPct val="100000"/>
              </a:lnSpc>
            </a:pPr>
            <a:r>
              <a:rPr lang="en-US" sz="2200" b="1"/>
              <a:t>int a[55],n;</a:t>
            </a:r>
          </a:p>
          <a:p>
            <a:pPr>
              <a:lnSpc>
                <a:spcPct val="100000"/>
              </a:lnSpc>
            </a:pPr>
            <a:r>
              <a:rPr lang="en-US" sz="2200" b="1"/>
              <a:t>int main(){</a:t>
            </a:r>
          </a:p>
          <a:p>
            <a:pPr>
              <a:lnSpc>
                <a:spcPct val="100000"/>
              </a:lnSpc>
            </a:pPr>
            <a:r>
              <a:rPr lang="en-US" sz="2200" b="1"/>
              <a:t>	cin&gt;&gt;n;</a:t>
            </a:r>
          </a:p>
          <a:p>
            <a:pPr>
              <a:lnSpc>
                <a:spcPct val="100000"/>
              </a:lnSpc>
            </a:pPr>
            <a:r>
              <a:rPr lang="en-US" sz="2200" b="1"/>
              <a:t> 	for (int i=1;i&lt;=n;i++)</a:t>
            </a:r>
          </a:p>
          <a:p>
            <a:pPr>
              <a:lnSpc>
                <a:spcPct val="100000"/>
              </a:lnSpc>
            </a:pPr>
            <a:r>
              <a:rPr lang="en-US" sz="2200" b="1"/>
              <a:t>		cin&gt;&gt;a[i];</a:t>
            </a:r>
          </a:p>
          <a:p>
            <a:pPr>
              <a:lnSpc>
                <a:spcPct val="100000"/>
              </a:lnSpc>
            </a:pPr>
            <a:r>
              <a:rPr lang="en-US" sz="2200" b="1"/>
              <a:t>	</a:t>
            </a:r>
          </a:p>
          <a:p>
            <a:pPr>
              <a:lnSpc>
                <a:spcPct val="100000"/>
              </a:lnSpc>
            </a:pPr>
            <a:r>
              <a:rPr lang="en-US" sz="2200" b="1"/>
              <a:t>	for(int i=1;i&lt;=n;i++)</a:t>
            </a:r>
          </a:p>
          <a:p>
            <a:pPr>
              <a:lnSpc>
                <a:spcPct val="100000"/>
              </a:lnSpc>
            </a:pPr>
            <a:r>
              <a:rPr lang="en-US" sz="2200" b="1"/>
              <a:t>		cout&lt;&lt;i&lt;&lt;":"&lt;&lt;a[i]&lt;&lt;endl;</a:t>
            </a:r>
          </a:p>
          <a:p>
            <a:pPr>
              <a:lnSpc>
                <a:spcPct val="100000"/>
              </a:lnSpc>
            </a:pPr>
            <a:r>
              <a:rPr lang="en-US" sz="2200" b="1"/>
              <a:t>	</a:t>
            </a:r>
          </a:p>
          <a:p>
            <a:pPr>
              <a:lnSpc>
                <a:spcPct val="100000"/>
              </a:lnSpc>
            </a:pPr>
            <a:r>
              <a:rPr lang="en-US" sz="2200" b="1"/>
              <a:t>	return 0;</a:t>
            </a:r>
          </a:p>
          <a:p>
            <a:pPr>
              <a:lnSpc>
                <a:spcPct val="100000"/>
              </a:lnSpc>
            </a:pPr>
            <a:r>
              <a:rPr lang="en-US" sz="2200" b="1"/>
              <a:t>}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4" grpId="0"/>
      <p:bldP spid="7" grpId="0"/>
      <p:bldP spid="34" grpId="0"/>
      <p:bldP spid="10" grpId="0"/>
      <p:bldP spid="11" grpId="0"/>
      <p:bldP spid="12" grpId="0"/>
      <p:bldP spid="1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33295" y="3108960"/>
            <a:ext cx="8176260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/>
          <p:nvPr/>
        </p:nvGraphicFramePr>
        <p:xfrm>
          <a:off x="2262505" y="2065655"/>
          <a:ext cx="81470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189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1124585" y="2158365"/>
            <a:ext cx="1069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原序 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</a:p>
        </p:txBody>
      </p:sp>
      <p:sp>
        <p:nvSpPr>
          <p:cNvPr id="8" name="剪去对角的矩形 7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lang="zh-CN"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插入</a:t>
            </a:r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1690" y="846455"/>
            <a:ext cx="10181590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</a:t>
            </a:r>
            <a:r>
              <a:rPr lang="en-US" altLang="zh-CN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为当前待插入数的序号，</a:t>
            </a:r>
            <a:r>
              <a:rPr lang="en-US" altLang="zh-CN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为第</a:t>
            </a:r>
            <a:r>
              <a:rPr lang="en-US" altLang="zh-CN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个数要插入的位置</a:t>
            </a:r>
            <a:r>
              <a:rPr lang="en-US" altLang="zh-CN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,tp</a:t>
            </a:r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为临时空间</a:t>
            </a:r>
            <a:r>
              <a:rPr lang="en-US" altLang="zh-CN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存放</a:t>
            </a:r>
            <a:r>
              <a:rPr lang="en-US" altLang="zh-CN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a[i]</a:t>
            </a:r>
            <a:endParaRPr lang="zh-CN" altLang="en-US" sz="22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2262505" y="1697990"/>
          <a:ext cx="814705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4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5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7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8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9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193165" y="1697990"/>
            <a:ext cx="1069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0550" y="3200400"/>
            <a:ext cx="1736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>
                <a:solidFill>
                  <a:srgbClr val="C00000"/>
                </a:solidFill>
                <a:effectLst/>
                <a:uFillTx/>
                <a:latin typeface="方正大魏体简体" panose="02000000000000000000" charset="-122"/>
                <a:ea typeface="方正大魏体简体" panose="02000000000000000000" charset="-122"/>
              </a:rPr>
              <a:t>插入排序</a:t>
            </a:r>
          </a:p>
        </p:txBody>
      </p:sp>
      <p:graphicFrame>
        <p:nvGraphicFramePr>
          <p:cNvPr id="16" name="表格 15"/>
          <p:cNvGraphicFramePr/>
          <p:nvPr/>
        </p:nvGraphicFramePr>
        <p:xfrm>
          <a:off x="2245360" y="3141345"/>
          <a:ext cx="814705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189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183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2282190" y="3138170"/>
          <a:ext cx="76962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</a:t>
                      </a: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endParaRPr lang="en-US" altLang="zh-CN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3286760" y="3883660"/>
            <a:ext cx="459740" cy="962025"/>
            <a:chOff x="5176" y="6116"/>
            <a:chExt cx="724" cy="1515"/>
          </a:xfrm>
        </p:grpSpPr>
        <p:sp>
          <p:nvSpPr>
            <p:cNvPr id="2" name="文本框 1"/>
            <p:cNvSpPr txBox="1"/>
            <p:nvPr/>
          </p:nvSpPr>
          <p:spPr>
            <a:xfrm>
              <a:off x="5176" y="6907"/>
              <a:ext cx="72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  <p:sp>
          <p:nvSpPr>
            <p:cNvPr id="15" name="上箭头 14"/>
            <p:cNvSpPr/>
            <p:nvPr/>
          </p:nvSpPr>
          <p:spPr>
            <a:xfrm>
              <a:off x="5223" y="6116"/>
              <a:ext cx="338" cy="715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8" name="表格 17"/>
          <p:cNvGraphicFramePr/>
          <p:nvPr/>
        </p:nvGraphicFramePr>
        <p:xfrm>
          <a:off x="3051810" y="3141345"/>
          <a:ext cx="8147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200</a:t>
                      </a:r>
                      <a:endParaRPr lang="en-US" altLang="zh-CN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2327275" y="3890645"/>
            <a:ext cx="384810" cy="957580"/>
            <a:chOff x="3665" y="6127"/>
            <a:chExt cx="606" cy="1508"/>
          </a:xfrm>
        </p:grpSpPr>
        <p:sp>
          <p:nvSpPr>
            <p:cNvPr id="3" name="文本框 2"/>
            <p:cNvSpPr txBox="1"/>
            <p:nvPr/>
          </p:nvSpPr>
          <p:spPr>
            <a:xfrm>
              <a:off x="3665" y="6910"/>
              <a:ext cx="6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</a:p>
          </p:txBody>
        </p:sp>
        <p:sp>
          <p:nvSpPr>
            <p:cNvPr id="20" name="上箭头 19"/>
            <p:cNvSpPr/>
            <p:nvPr/>
          </p:nvSpPr>
          <p:spPr>
            <a:xfrm>
              <a:off x="3872" y="6127"/>
              <a:ext cx="338" cy="715"/>
            </a:xfrm>
            <a:prstGeom prst="up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424305" y="5019040"/>
            <a:ext cx="1578610" cy="593090"/>
            <a:chOff x="2243" y="7904"/>
            <a:chExt cx="2486" cy="934"/>
          </a:xfrm>
        </p:grpSpPr>
        <p:sp>
          <p:nvSpPr>
            <p:cNvPr id="6" name="文本框 5"/>
            <p:cNvSpPr txBox="1"/>
            <p:nvPr/>
          </p:nvSpPr>
          <p:spPr>
            <a:xfrm>
              <a:off x="2243" y="7968"/>
              <a:ext cx="95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tp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3497" y="7904"/>
              <a:ext cx="1232" cy="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C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9" name="矩形 88"/>
          <p:cNvSpPr/>
          <p:nvPr/>
        </p:nvSpPr>
        <p:spPr>
          <a:xfrm>
            <a:off x="3078480" y="3150870"/>
            <a:ext cx="782955" cy="618490"/>
          </a:xfrm>
          <a:prstGeom prst="rect">
            <a:avLst/>
          </a:prstGeom>
          <a:solidFill>
            <a:srgbClr val="FFB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067685" y="3165475"/>
            <a:ext cx="782320" cy="59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</a:t>
            </a:r>
          </a:p>
        </p:txBody>
      </p:sp>
      <p:graphicFrame>
        <p:nvGraphicFramePr>
          <p:cNvPr id="94" name="表格 93"/>
          <p:cNvGraphicFramePr/>
          <p:nvPr/>
        </p:nvGraphicFramePr>
        <p:xfrm>
          <a:off x="3874135" y="3140075"/>
          <a:ext cx="8147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  <a:endParaRPr lang="en-US" altLang="zh-CN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2" name="矩形 101"/>
          <p:cNvSpPr/>
          <p:nvPr/>
        </p:nvSpPr>
        <p:spPr>
          <a:xfrm>
            <a:off x="3079750" y="3214370"/>
            <a:ext cx="782320" cy="49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</a:t>
            </a:r>
          </a:p>
        </p:txBody>
      </p:sp>
      <p:graphicFrame>
        <p:nvGraphicFramePr>
          <p:cNvPr id="103" name="表格 102"/>
          <p:cNvGraphicFramePr/>
          <p:nvPr/>
        </p:nvGraphicFramePr>
        <p:xfrm>
          <a:off x="4688840" y="3140075"/>
          <a:ext cx="81470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  <a:endParaRPr lang="en-US" altLang="zh-CN" sz="2400" b="1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3" name="上下箭头 112"/>
          <p:cNvSpPr/>
          <p:nvPr/>
        </p:nvSpPr>
        <p:spPr>
          <a:xfrm>
            <a:off x="2458720" y="3770630"/>
            <a:ext cx="214630" cy="1274445"/>
          </a:xfrm>
          <a:prstGeom prst="upDown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上下箭头 113"/>
          <p:cNvSpPr/>
          <p:nvPr/>
        </p:nvSpPr>
        <p:spPr>
          <a:xfrm rot="1740000">
            <a:off x="2986405" y="3730625"/>
            <a:ext cx="220980" cy="1348740"/>
          </a:xfrm>
          <a:prstGeom prst="upDownArrow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3151505" y="3233420"/>
            <a:ext cx="619760" cy="464185"/>
          </a:xfrm>
          <a:prstGeom prst="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3051810" y="3189605"/>
            <a:ext cx="749935" cy="555625"/>
          </a:xfrm>
          <a:prstGeom prst="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</a:t>
            </a:r>
          </a:p>
        </p:txBody>
      </p:sp>
      <p:sp>
        <p:nvSpPr>
          <p:cNvPr id="104" name="矩形 103"/>
          <p:cNvSpPr/>
          <p:nvPr/>
        </p:nvSpPr>
        <p:spPr>
          <a:xfrm>
            <a:off x="2245360" y="5036820"/>
            <a:ext cx="782320" cy="59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150</a:t>
            </a:r>
          </a:p>
        </p:txBody>
      </p:sp>
      <p:sp>
        <p:nvSpPr>
          <p:cNvPr id="121" name="矩形 120"/>
          <p:cNvSpPr/>
          <p:nvPr/>
        </p:nvSpPr>
        <p:spPr>
          <a:xfrm>
            <a:off x="3874135" y="3169920"/>
            <a:ext cx="822325" cy="611505"/>
          </a:xfrm>
          <a:prstGeom prst="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3128010" y="3252470"/>
            <a:ext cx="621665" cy="416560"/>
          </a:xfrm>
          <a:prstGeom prst="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3874135" y="3176270"/>
            <a:ext cx="782320" cy="59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150</a:t>
            </a:r>
          </a:p>
        </p:txBody>
      </p:sp>
      <p:sp>
        <p:nvSpPr>
          <p:cNvPr id="118" name="文本框 117"/>
          <p:cNvSpPr txBox="1"/>
          <p:nvPr/>
        </p:nvSpPr>
        <p:spPr>
          <a:xfrm>
            <a:off x="2290445" y="5097145"/>
            <a:ext cx="691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140</a:t>
            </a:r>
          </a:p>
        </p:txBody>
      </p:sp>
      <p:sp>
        <p:nvSpPr>
          <p:cNvPr id="119" name="矩形 118"/>
          <p:cNvSpPr/>
          <p:nvPr/>
        </p:nvSpPr>
        <p:spPr>
          <a:xfrm>
            <a:off x="3171825" y="3310255"/>
            <a:ext cx="582930" cy="322580"/>
          </a:xfrm>
          <a:prstGeom prst="rect">
            <a:avLst/>
          </a:prstGeom>
          <a:solidFill>
            <a:srgbClr val="FFBA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/>
          <p:cNvSpPr txBox="1"/>
          <p:nvPr/>
        </p:nvSpPr>
        <p:spPr>
          <a:xfrm>
            <a:off x="4763770" y="3222625"/>
            <a:ext cx="691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140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66302 0.274907 " pathEditMode="relative" rAng="0" ptsTypes="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0" y="13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0000 -0.001852 " pathEditMode="relative" ptsTypes="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76615 0.000000 " pathEditMode="relative" ptsTypes="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36667 0.272315 " pathEditMode="relative" ptsTypes="">
                                      <p:cBhvr>
                                        <p:cTn id="10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260 0.256574 L -0.064271 0.558333 " pathEditMode="relative" ptsTypes="">
                                      <p:cBhvr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69 -0.003611 L 0.000000 0.000000 " pathEditMode="relative" ptsTypes="">
                                      <p:cBhvr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9010 -0.001852 " pathEditMode="relative" ptsTypes="">
                                      <p:cBhvr>
                                        <p:cTn id="1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xit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6250 -0.001852 " pathEditMode="relative" ptsTypes="">
                                      <p:cBhvr>
                                        <p:cTn id="1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031 0.262315 L -0.065469 0.006481 " pathEditMode="relative" ptsTypes="">
                                      <p:cBhvr>
                                        <p:cTn id="1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979 0.001481 L 0.132865 -0.000370 " pathEditMode="relative" ptsTypes="">
                                      <p:cBhvr>
                                        <p:cTn id="1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02656 0.279444 " pathEditMode="relative" rAng="0" ptsTypes="">
                                      <p:cBhvr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0" y="1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042 0.261296 " pathEditMode="relative" ptsTypes="">
                                      <p:cBhvr>
                                        <p:cTn id="17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60 -0.001759 L 0.000000 0.000000 " pathEditMode="relative" ptsTypes="">
                                      <p:cBhvr>
                                        <p:cTn id="1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4844 -0.001852 " pathEditMode="relative" ptsTypes="">
                                      <p:cBhvr>
                                        <p:cTn id="1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xit" presetSubtype="1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xit" presetSubtype="1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208 -0.001389 L 0.133542 -0.001389 " pathEditMode="relative" ptsTypes="">
                                      <p:cBhvr>
                                        <p:cTn id="20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292 0.001852 L 0.000000 0.000000 " pathEditMode="relative" ptsTypes="">
                                      <p:cBhvr>
                                        <p:cTn id="2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906 0.261389 L -0.135417 -0.003519 " pathEditMode="relative" rAng="0" ptsTypes="">
                                      <p:cBhvr>
                                        <p:cTn id="2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6" grpId="0"/>
      <p:bldP spid="5" grpId="0"/>
      <p:bldP spid="11" grpId="0"/>
      <p:bldP spid="12" grpId="0"/>
      <p:bldP spid="89" grpId="0" bldLvl="0" animBg="1"/>
      <p:bldP spid="41" grpId="0" bldLvl="0" animBg="1"/>
      <p:bldP spid="41" grpId="1" bldLvl="0" animBg="1"/>
      <p:bldP spid="41" grpId="2" bldLvl="0" animBg="1"/>
      <p:bldP spid="102" grpId="0" bldLvl="0" animBg="1"/>
      <p:bldP spid="113" grpId="0" bldLvl="0" animBg="1"/>
      <p:bldP spid="113" grpId="1" bldLvl="0" animBg="1"/>
      <p:bldP spid="113" grpId="2" bldLvl="0" animBg="1"/>
      <p:bldP spid="113" grpId="3" bldLvl="0" animBg="1"/>
      <p:bldP spid="113" grpId="4" bldLvl="0" animBg="1"/>
      <p:bldP spid="113" grpId="5" bldLvl="0" animBg="1"/>
      <p:bldP spid="114" grpId="2" bldLvl="0" animBg="1"/>
      <p:bldP spid="114" grpId="3" bldLvl="0" animBg="1"/>
      <p:bldP spid="114" grpId="4" bldLvl="0" animBg="1"/>
      <p:bldP spid="114" grpId="5" bldLvl="0" animBg="1"/>
      <p:bldP spid="115" grpId="0" bldLvl="0" animBg="1"/>
      <p:bldP spid="101" grpId="0" bldLvl="0" animBg="1"/>
      <p:bldP spid="101" grpId="1" bldLvl="0" animBg="1"/>
      <p:bldP spid="101" grpId="2" bldLvl="0" animBg="1"/>
      <p:bldP spid="104" grpId="0" bldLvl="0" animBg="1"/>
      <p:bldP spid="104" grpId="1" bldLvl="0" animBg="1"/>
      <p:bldP spid="121" grpId="0" bldLvl="0" animBg="1"/>
      <p:bldP spid="116" grpId="0" bldLvl="0" animBg="1"/>
      <p:bldP spid="96" grpId="0" bldLvl="0" animBg="1"/>
      <p:bldP spid="96" grpId="1" bldLvl="0" animBg="1"/>
      <p:bldP spid="96" grpId="2" bldLvl="0" animBg="1"/>
      <p:bldP spid="96" grpId="3" bldLvl="0" animBg="1"/>
      <p:bldP spid="118" grpId="0"/>
      <p:bldP spid="119" grpId="0" bldLvl="0" animBg="1"/>
      <p:bldP spid="117" grpId="0"/>
      <p:bldP spid="117" grpId="1"/>
      <p:bldP spid="117" grpId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649980" y="800735"/>
            <a:ext cx="3383280" cy="53403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80000"/>
              </a:lnSpc>
            </a:pPr>
            <a:r>
              <a:rPr lang="zh-CN" altLang="en-US" sz="3600" b="1" dirty="0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核心代码如下：</a:t>
            </a:r>
            <a:endParaRPr lang="zh-CN" altLang="en-US" sz="3600" b="1" noProof="1">
              <a:solidFill>
                <a:srgbClr val="C00000"/>
              </a:solidFill>
              <a:effectLst>
                <a:reflection blurRad="6350" stA="53000" endA="300" endPos="35500" dir="5400000" sy="-90000" algn="bl" rotWithShape="0"/>
              </a:effectLst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8915" y="1594485"/>
            <a:ext cx="8946515" cy="396938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indent="574675"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int d[101],</a:t>
            </a:r>
            <a:r>
              <a:rPr lang="en-US" altLang="zh-CN" sz="2800" b="1" dirty="0" err="1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n,i,j,k,tp</a:t>
            </a: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;</a:t>
            </a:r>
            <a:endParaRPr lang="en-US" altLang="zh-CN" sz="28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indent="574675"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for(</a:t>
            </a:r>
            <a:r>
              <a:rPr lang="en-US" altLang="zh-CN" sz="2800" b="1" dirty="0" err="1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=2; </a:t>
            </a:r>
            <a:r>
              <a:rPr lang="en-US" altLang="zh-CN" sz="2800" b="1" dirty="0" err="1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&lt;= n; </a:t>
            </a:r>
            <a:r>
              <a:rPr lang="en-US" altLang="zh-CN" sz="2800" b="1" dirty="0" err="1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++){</a:t>
            </a:r>
            <a:endParaRPr lang="en-US" altLang="zh-CN" sz="28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indent="574675"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       </a:t>
            </a:r>
            <a:r>
              <a:rPr lang="en-US" altLang="zh-CN" sz="2800" b="1" dirty="0" err="1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tp</a:t>
            </a: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= d[</a:t>
            </a:r>
            <a:r>
              <a:rPr lang="en-US" altLang="zh-CN" sz="2800" b="1" dirty="0" err="1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i</a:t>
            </a: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];</a:t>
            </a:r>
            <a:endParaRPr lang="en-US" altLang="zh-CN" sz="28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indent="574675"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       k = 1;</a:t>
            </a:r>
            <a:endParaRPr lang="en-US" altLang="zh-CN" sz="28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indent="574675"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       while( k &lt; </a:t>
            </a:r>
            <a:r>
              <a:rPr lang="en-US" altLang="zh-CN" sz="2800" b="1" dirty="0" err="1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i</a:t>
            </a:r>
            <a:r>
              <a:rPr lang="zh-CN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&amp;&amp; d[k] &lt;= </a:t>
            </a:r>
            <a:r>
              <a:rPr lang="en-US" altLang="zh-CN" sz="2800" b="1" dirty="0" err="1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tp</a:t>
            </a: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) k++;</a:t>
            </a:r>
            <a:endParaRPr lang="en-US" altLang="zh-CN" sz="28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indent="574675"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                                     //</a:t>
            </a:r>
            <a:r>
              <a:rPr lang="zh-CN" altLang="zh-CN" sz="2800" b="1" dirty="0">
                <a:latin typeface="Franklin Gothic Medium" panose="020B0603020102020204" charset="0"/>
                <a:ea typeface="宋体" panose="02010600030101010101" pitchFamily="2" charset="-122"/>
                <a:sym typeface="+mn-ea"/>
              </a:rPr>
              <a:t>找待插入数的位置</a:t>
            </a:r>
            <a:endParaRPr lang="en-US" altLang="zh-CN" sz="28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indent="574675"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       for(j = i-1; j &gt;= k; j- -) d[j+1] =d[j];  </a:t>
            </a:r>
            <a:r>
              <a:rPr lang="en-US" altLang="zh-CN" sz="2800" b="1" dirty="0">
                <a:latin typeface="Franklin Gothic Medium" panose="020B0603020102020204" charset="0"/>
                <a:ea typeface="宋体" panose="02010600030101010101" pitchFamily="2" charset="-122"/>
                <a:sym typeface="+mn-ea"/>
              </a:rPr>
              <a:t>//</a:t>
            </a:r>
            <a:r>
              <a:rPr lang="zh-CN" altLang="zh-CN" sz="2800" b="1" dirty="0">
                <a:latin typeface="Franklin Gothic Medium" panose="020B0603020102020204" charset="0"/>
                <a:ea typeface="宋体" panose="02010600030101010101" pitchFamily="2" charset="-122"/>
                <a:sym typeface="+mn-ea"/>
              </a:rPr>
              <a:t>移位</a:t>
            </a:r>
            <a:endParaRPr lang="en-US" altLang="zh-CN" sz="28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indent="574675"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       d[k] = </a:t>
            </a:r>
            <a:r>
              <a:rPr lang="en-US" altLang="zh-CN" sz="2800" b="1" dirty="0" err="1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tp</a:t>
            </a: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;               </a:t>
            </a:r>
            <a:r>
              <a:rPr lang="en-US" altLang="zh-CN" sz="2800" b="1" dirty="0">
                <a:latin typeface="Franklin Gothic Medium" panose="020B0603020102020204" charset="0"/>
                <a:ea typeface="宋体" panose="02010600030101010101" pitchFamily="2" charset="-122"/>
                <a:sym typeface="+mn-ea"/>
              </a:rPr>
              <a:t>//</a:t>
            </a:r>
            <a:r>
              <a:rPr lang="zh-CN" altLang="en-US" sz="2800" b="1" dirty="0">
                <a:latin typeface="Franklin Gothic Medium" panose="020B0603020102020204" charset="0"/>
                <a:ea typeface="宋体" panose="02010600030101010101" pitchFamily="2" charset="-122"/>
                <a:sym typeface="+mn-ea"/>
              </a:rPr>
              <a:t>将数添加到合适的位置</a:t>
            </a:r>
            <a:endParaRPr lang="en-US" altLang="zh-CN" sz="2800" b="1" dirty="0">
              <a:latin typeface="Franklin Gothic Medium" panose="020B0603020102020204" charset="0"/>
              <a:ea typeface="微软雅黑" panose="020B0503020204020204" pitchFamily="34" charset="-122"/>
            </a:endParaRPr>
          </a:p>
          <a:p>
            <a:pPr indent="574675"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en-US" altLang="zh-CN" sz="2800" b="1" dirty="0"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    }</a:t>
            </a:r>
            <a:endParaRPr lang="en-US" altLang="zh-CN" sz="2800" b="1" dirty="0">
              <a:solidFill>
                <a:schemeClr val="tx1"/>
              </a:solidFill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剪去对角的矩形 7"/>
          <p:cNvSpPr/>
          <p:nvPr/>
        </p:nvSpPr>
        <p:spPr>
          <a:xfrm>
            <a:off x="226695" y="207010"/>
            <a:ext cx="3089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5177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lang="zh-CN"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插入</a:t>
            </a:r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排序</a:t>
            </a:r>
            <a:endParaRPr lang="zh-CN" altLang="en-US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  <p:pic>
        <p:nvPicPr>
          <p:cNvPr id="2" name="图片 1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805" y="5612765"/>
            <a:ext cx="1097280" cy="9950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3724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552190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sz="4000" b="1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数组的</a:t>
            </a:r>
            <a:r>
              <a:rPr sz="400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  <a:sym typeface="+mn-ea"/>
              </a:rPr>
              <a:t>排序</a:t>
            </a:r>
            <a:endParaRPr lang="zh-CN" altLang="en-US" sz="400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7990" y="775970"/>
            <a:ext cx="11080115" cy="51333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 b="1" noProof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  <a:r>
              <a:rPr lang="zh-CN" sz="2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实例</a:t>
            </a:r>
            <a:r>
              <a:rPr lang="en-US" altLang="zh-CN" sz="2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sz="2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整理苹果</a:t>
            </a:r>
            <a:r>
              <a:rPr lang="en-US" altLang="zh-CN" sz="24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endParaRPr lang="zh-CN" sz="2400" b="1" noProof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zh-CN" altLang="en-US" sz="2200" b="1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【问题描述】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淘淘家的果园里有许多苹果树，每到秋天树上会结出许多苹果。苹果成熟时淘淘就会跑去摘苹果。经估算，每个苹果都有一个甜度，第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个苹果的甜度为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。淘淘想把所有摘下来的苹果按甜度值从小到大排成一排。</a:t>
            </a:r>
          </a:p>
          <a:p>
            <a:pPr algn="l">
              <a:lnSpc>
                <a:spcPct val="110000"/>
              </a:lnSpc>
            </a:pPr>
            <a:r>
              <a:rPr lang="zh-CN" altLang="en-US" sz="22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【输入格式】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共两行：</a:t>
            </a:r>
          </a:p>
          <a:p>
            <a:pPr algn="l">
              <a:lnSpc>
                <a:spcPct val="110000"/>
              </a:lnSpc>
            </a:pP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第一行，包含一个整数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，表示有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个苹果；</a:t>
            </a:r>
          </a:p>
          <a:p>
            <a:pPr algn="l">
              <a:lnSpc>
                <a:spcPct val="110000"/>
              </a:lnSpc>
            </a:pP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第二行，包含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个用空格隔开的正整数，分别表示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个苹果的甜度。</a:t>
            </a:r>
          </a:p>
          <a:p>
            <a:pPr algn="l">
              <a:lnSpc>
                <a:spcPct val="110000"/>
              </a:lnSpc>
            </a:pPr>
            <a:r>
              <a:rPr lang="zh-CN" altLang="en-US" sz="22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【输出格式】</a:t>
            </a:r>
          </a:p>
          <a:p>
            <a:pPr algn="l">
              <a:lnSpc>
                <a:spcPct val="110000"/>
              </a:lnSpc>
            </a:pP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共一行，</a:t>
            </a: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lang="zh-CN" altLang="en-US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个从小到大排好序的苹果的甜度。</a:t>
            </a:r>
          </a:p>
          <a:p>
            <a:pPr algn="l">
              <a:lnSpc>
                <a:spcPct val="110000"/>
              </a:lnSpc>
            </a:pPr>
            <a:r>
              <a:rPr lang="zh-CN" altLang="en-US" sz="22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【输入样例】</a:t>
            </a:r>
            <a:endParaRPr lang="zh-CN" altLang="en-US" sz="2200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2000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</a:p>
          <a:p>
            <a:pPr algn="l">
              <a:lnSpc>
                <a:spcPct val="110000"/>
              </a:lnSpc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100 200 150 153 140 136 189 183 166 123</a:t>
            </a:r>
          </a:p>
          <a:p>
            <a:pPr algn="l">
              <a:lnSpc>
                <a:spcPct val="110000"/>
              </a:lnSpc>
            </a:pPr>
            <a:r>
              <a:rPr lang="zh-CN" altLang="en-US" sz="2200" b="1" noProof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【输出样例】</a:t>
            </a:r>
            <a:endParaRPr lang="zh-CN" altLang="en-US" sz="2200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sz="2000" noProof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100 123 136 140 150 153 166 183 189 200 </a:t>
            </a:r>
          </a:p>
        </p:txBody>
      </p:sp>
      <p:pic>
        <p:nvPicPr>
          <p:cNvPr id="2" name="图片 1" descr="牛00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1230" y="267335"/>
            <a:ext cx="985520" cy="894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3724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552190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sz="4000" b="1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数组的排序</a:t>
            </a:r>
            <a:endParaRPr lang="zh-CN" altLang="en-US" sz="4000" b="1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9935" y="1488440"/>
            <a:ext cx="10250805" cy="11245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20000"/>
              </a:lnSpc>
            </a:pPr>
            <a:r>
              <a:rPr sz="2800">
                <a:effectLst/>
                <a:uFillTx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基本思想：是对于给定的输入序列中的每一个元素x，将x直接存放到最终的输出序列的正确位置上。</a:t>
            </a:r>
            <a:endParaRPr lang="zh-CN" altLang="en-US" sz="2800" noProof="1">
              <a:solidFill>
                <a:srgbClr val="C00000"/>
              </a:solidFill>
              <a:effectLst/>
              <a:uFillTx/>
              <a:latin typeface="方正大魏体简体" panose="02000000000000000000" charset="-122"/>
              <a:ea typeface="方正大魏体简体" panose="02000000000000000000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7935" y="870585"/>
            <a:ext cx="70027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4000" b="1">
                <a:solidFill>
                  <a:schemeClr val="tx1"/>
                </a:solidFill>
                <a:effectLst/>
                <a:uFillTx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桶排序(计数排序、小学生排序</a:t>
            </a:r>
            <a:r>
              <a:rPr lang="zh-CN" altLang="en-US" sz="3600" b="1" spc="300" dirty="0">
                <a:solidFill>
                  <a:schemeClr val="tx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rPr>
              <a:t>)</a:t>
            </a:r>
            <a:endParaRPr lang="zh-CN" altLang="en-US" sz="3600" b="1" spc="300" noProof="1">
              <a:solidFill>
                <a:schemeClr val="tx1"/>
              </a:solidFill>
              <a:effectLst/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aphicFrame>
        <p:nvGraphicFramePr>
          <p:cNvPr id="25" name="表格 24"/>
          <p:cNvGraphicFramePr/>
          <p:nvPr/>
        </p:nvGraphicFramePr>
        <p:xfrm>
          <a:off x="2185670" y="2939415"/>
          <a:ext cx="8696325" cy="654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6546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 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0</a:t>
                      </a:r>
                      <a:endParaRPr lang="en-US" altLang="zh-CN" sz="1800" b="1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1115060" y="3036570"/>
            <a:ext cx="1069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数组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300605" y="4617720"/>
            <a:ext cx="8463915" cy="565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28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100  123  150  153  140  136  150  183  166  123</a:t>
            </a:r>
          </a:p>
        </p:txBody>
      </p:sp>
      <p:graphicFrame>
        <p:nvGraphicFramePr>
          <p:cNvPr id="11" name="表格 10"/>
          <p:cNvGraphicFramePr/>
          <p:nvPr/>
        </p:nvGraphicFramePr>
        <p:xfrm>
          <a:off x="2185670" y="3713480"/>
          <a:ext cx="8696325" cy="450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975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502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...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...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123</a:t>
                      </a:r>
                      <a:endParaRPr lang="en-US" altLang="zh-CN" sz="18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...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136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...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140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...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...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...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...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115060" y="3594100"/>
            <a:ext cx="1069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下标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15285" y="3036570"/>
            <a:ext cx="345440" cy="4603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2791460" y="4054475"/>
            <a:ext cx="344805" cy="63627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707765" y="4080510"/>
            <a:ext cx="517525" cy="625475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022725" y="3036570"/>
            <a:ext cx="345440" cy="4603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4516120" y="4048125"/>
            <a:ext cx="3147695" cy="711835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534910" y="3036570"/>
            <a:ext cx="345440" cy="4603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5356860" y="4037330"/>
            <a:ext cx="3503295" cy="72263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698230" y="3031490"/>
            <a:ext cx="345440" cy="4603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6057900" y="4069715"/>
            <a:ext cx="463550" cy="63627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386830" y="3036570"/>
            <a:ext cx="345440" cy="4603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5561965" y="4058920"/>
            <a:ext cx="1261110" cy="70104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243830" y="3037205"/>
            <a:ext cx="345440" cy="4603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7535545" y="4004945"/>
            <a:ext cx="149860" cy="706120"/>
          </a:xfrm>
          <a:prstGeom prst="straightConnector1">
            <a:avLst/>
          </a:prstGeom>
          <a:ln w="571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550150" y="3051810"/>
            <a:ext cx="345440" cy="4603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</a:rPr>
              <a:t>2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9" grpId="0"/>
      <p:bldP spid="12" grpId="0"/>
      <p:bldP spid="14" grpId="0" bldLvl="0" animBg="1"/>
      <p:bldP spid="21" grpId="0" bldLvl="0" animBg="1"/>
      <p:bldP spid="23" grpId="0" bldLvl="0" animBg="1"/>
      <p:bldP spid="27" grpId="0" bldLvl="0" animBg="1"/>
      <p:bldP spid="29" grpId="0" bldLvl="0" animBg="1"/>
      <p:bldP spid="31" grpId="0" bldLvl="0" animBg="1"/>
      <p:bldP spid="33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3724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2981325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dist"/>
            <a:r>
              <a:rPr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数组的排序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7540" y="873760"/>
            <a:ext cx="11099165" cy="4911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Bef>
                <a:spcPts val="25"/>
              </a:spcBef>
              <a:spcAft>
                <a:spcPct val="0"/>
              </a:spcAft>
            </a:pPr>
            <a:r>
              <a:rPr lang="zh-CN" altLang="en-US" sz="2000" b="1" dirty="0">
                <a:sym typeface="+mn-ea"/>
              </a:rPr>
              <a:t>【问题描述】</a:t>
            </a:r>
          </a:p>
          <a:p>
            <a:pPr algn="l">
              <a:lnSpc>
                <a:spcPct val="130000"/>
              </a:lnSpc>
              <a:spcBef>
                <a:spcPts val="25"/>
              </a:spcBef>
              <a:spcAft>
                <a:spcPct val="0"/>
              </a:spcAft>
            </a:pPr>
            <a:r>
              <a:rPr lang="zh-CN" altLang="en-US" sz="2000" b="1" dirty="0">
                <a:sym typeface="+mn-ea"/>
              </a:rPr>
              <a:t>       </a:t>
            </a:r>
            <a:r>
              <a:rPr lang="zh-CN" altLang="en-US" sz="2000" dirty="0">
                <a:sym typeface="+mn-ea"/>
              </a:rPr>
              <a:t>输入</a:t>
            </a:r>
            <a:r>
              <a:rPr lang="en-US" altLang="zh-CN" sz="2000" dirty="0">
                <a:sym typeface="+mn-ea"/>
              </a:rPr>
              <a:t>n(n&lt;=10000)</a:t>
            </a:r>
            <a:r>
              <a:rPr lang="zh-CN" altLang="en-US" sz="2000" dirty="0">
                <a:sym typeface="+mn-ea"/>
              </a:rPr>
              <a:t>个苹果的甜度</a:t>
            </a:r>
            <a:r>
              <a:rPr lang="en-US" altLang="zh-CN" sz="2000" dirty="0">
                <a:sym typeface="+mn-ea"/>
              </a:rPr>
              <a:t>(0&lt;g&lt;=200)</a:t>
            </a:r>
            <a:r>
              <a:rPr lang="zh-CN" altLang="en-US" sz="2000" dirty="0">
                <a:sym typeface="+mn-ea"/>
              </a:rPr>
              <a:t>，从小到大排序并且输出。</a:t>
            </a:r>
          </a:p>
          <a:p>
            <a:pPr algn="l">
              <a:lnSpc>
                <a:spcPct val="130000"/>
              </a:lnSpc>
              <a:spcBef>
                <a:spcPts val="25"/>
              </a:spcBef>
              <a:spcAft>
                <a:spcPct val="0"/>
              </a:spcAft>
            </a:pPr>
            <a:r>
              <a:rPr lang="zh-CN" altLang="en-US" sz="2000" b="1" dirty="0">
                <a:sym typeface="+mn-ea"/>
              </a:rPr>
              <a:t>【输入格式】</a:t>
            </a:r>
          </a:p>
          <a:p>
            <a:pPr algn="l">
              <a:lnSpc>
                <a:spcPct val="130000"/>
              </a:lnSpc>
              <a:spcBef>
                <a:spcPts val="25"/>
              </a:spcBef>
              <a:spcAft>
                <a:spcPct val="0"/>
              </a:spcAft>
            </a:pPr>
            <a:r>
              <a:rPr lang="zh-CN" altLang="en-US" sz="2000" dirty="0">
                <a:sym typeface="+mn-ea"/>
              </a:rPr>
              <a:t>       共两行，第</a:t>
            </a:r>
            <a:r>
              <a:rPr lang="en-US" altLang="zh-CN" sz="2000" dirty="0">
                <a:sym typeface="+mn-ea"/>
              </a:rPr>
              <a:t>1</a:t>
            </a:r>
            <a:r>
              <a:rPr lang="zh-CN" altLang="en-US" sz="2000" dirty="0">
                <a:sym typeface="+mn-ea"/>
              </a:rPr>
              <a:t>行，一个正整数</a:t>
            </a:r>
            <a:r>
              <a:rPr lang="en-US" altLang="zh-CN" sz="2000" dirty="0">
                <a:sym typeface="+mn-ea"/>
              </a:rPr>
              <a:t>n</a:t>
            </a:r>
            <a:r>
              <a:rPr lang="zh-CN" altLang="en-US" sz="2000" dirty="0">
                <a:sym typeface="+mn-ea"/>
              </a:rPr>
              <a:t>，表示苹果的个数；第</a:t>
            </a:r>
            <a:r>
              <a:rPr lang="en-US" altLang="zh-CN" sz="2000" dirty="0">
                <a:sym typeface="+mn-ea"/>
              </a:rPr>
              <a:t>2</a:t>
            </a:r>
            <a:r>
              <a:rPr lang="zh-CN" altLang="en-US" sz="2000" dirty="0">
                <a:sym typeface="+mn-ea"/>
              </a:rPr>
              <a:t>行，</a:t>
            </a:r>
            <a:r>
              <a:rPr lang="en-US" altLang="zh-CN" sz="2000" dirty="0">
                <a:sym typeface="+mn-ea"/>
              </a:rPr>
              <a:t>n</a:t>
            </a:r>
            <a:r>
              <a:rPr lang="zh-CN" altLang="en-US" sz="2000" dirty="0">
                <a:sym typeface="+mn-ea"/>
              </a:rPr>
              <a:t>个用空格隔开的正整数，表示</a:t>
            </a:r>
            <a:r>
              <a:rPr lang="en-US" altLang="zh-CN" sz="2000" dirty="0">
                <a:sym typeface="+mn-ea"/>
              </a:rPr>
              <a:t>n</a:t>
            </a:r>
            <a:r>
              <a:rPr lang="zh-CN" altLang="en-US" sz="2000" dirty="0">
                <a:sym typeface="+mn-ea"/>
              </a:rPr>
              <a:t>个苹果的甜度。</a:t>
            </a:r>
          </a:p>
          <a:p>
            <a:pPr algn="l">
              <a:lnSpc>
                <a:spcPct val="130000"/>
              </a:lnSpc>
              <a:spcBef>
                <a:spcPts val="25"/>
              </a:spcBef>
              <a:spcAft>
                <a:spcPct val="0"/>
              </a:spcAft>
            </a:pPr>
            <a:r>
              <a:rPr lang="zh-CN" altLang="en-US" sz="2000" b="1" dirty="0">
                <a:sym typeface="+mn-ea"/>
              </a:rPr>
              <a:t>【输出格式】</a:t>
            </a:r>
            <a:r>
              <a:rPr lang="zh-CN" altLang="en-US" sz="2000" dirty="0">
                <a:sym typeface="+mn-ea"/>
              </a:rPr>
              <a:t>共一行</a:t>
            </a:r>
          </a:p>
          <a:p>
            <a:pPr algn="l">
              <a:lnSpc>
                <a:spcPct val="130000"/>
              </a:lnSpc>
              <a:spcBef>
                <a:spcPts val="25"/>
              </a:spcBef>
              <a:spcAft>
                <a:spcPct val="0"/>
              </a:spcAft>
            </a:pPr>
            <a:r>
              <a:rPr lang="zh-CN" altLang="en-US" sz="2000" dirty="0">
                <a:sym typeface="+mn-ea"/>
              </a:rPr>
              <a:t>        </a:t>
            </a:r>
            <a:r>
              <a:rPr lang="en-US" altLang="zh-CN" sz="2000" dirty="0">
                <a:sym typeface="+mn-ea"/>
              </a:rPr>
              <a:t>n</a:t>
            </a:r>
            <a:r>
              <a:rPr lang="zh-CN" altLang="en-US" sz="2000" dirty="0">
                <a:sym typeface="+mn-ea"/>
              </a:rPr>
              <a:t>个从小到大已排好序的苹果的甜度，数据之间用一个空格隔开。</a:t>
            </a:r>
          </a:p>
          <a:p>
            <a:pPr algn="l">
              <a:lnSpc>
                <a:spcPct val="130000"/>
              </a:lnSpc>
              <a:spcBef>
                <a:spcPts val="25"/>
              </a:spcBef>
              <a:spcAft>
                <a:spcPct val="0"/>
              </a:spcAft>
            </a:pPr>
            <a:r>
              <a:rPr lang="zh-CN" altLang="en-US" sz="2000" b="1" dirty="0">
                <a:sym typeface="+mn-ea"/>
              </a:rPr>
              <a:t>【输入样例】</a:t>
            </a:r>
            <a:endParaRPr lang="zh-CN" altLang="en-US" sz="2000" dirty="0"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b="1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10</a:t>
            </a:r>
            <a:endParaRPr lang="en-US" altLang="zh-CN" sz="2000" b="1" noProof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100 123 150 153 140 136 150 183 166 123</a:t>
            </a:r>
          </a:p>
          <a:p>
            <a:pPr algn="l">
              <a:lnSpc>
                <a:spcPct val="130000"/>
              </a:lnSpc>
            </a:pPr>
            <a:r>
              <a:rPr lang="zh-CN" altLang="en-US" sz="2000" b="1" dirty="0">
                <a:sym typeface="+mn-ea"/>
              </a:rPr>
              <a:t>【输出样例】</a:t>
            </a:r>
            <a:endParaRPr lang="zh-CN" altLang="en-US" sz="2000" dirty="0"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>
                <a:sym typeface="+mn-ea"/>
              </a:rPr>
              <a:t>100 123 123 136 140 150 150 153 166 183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30725" y="339090"/>
            <a:ext cx="26130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  <a:spcBef>
                <a:spcPts val="25"/>
              </a:spcBef>
              <a:spcAft>
                <a:spcPct val="0"/>
              </a:spcAft>
            </a:pPr>
            <a:r>
              <a:rPr lang="zh-CN" altLang="en-US" sz="2800" b="1" dirty="0">
                <a:sym typeface="+mn-ea"/>
              </a:rPr>
              <a:t>实例</a:t>
            </a:r>
            <a:r>
              <a:rPr lang="en-US" altLang="zh-CN" sz="2800" b="1" dirty="0">
                <a:sym typeface="+mn-ea"/>
              </a:rPr>
              <a:t> </a:t>
            </a:r>
            <a:r>
              <a:rPr lang="zh-CN" altLang="en-US" sz="2800" b="1" dirty="0">
                <a:sym typeface="+mn-ea"/>
              </a:rPr>
              <a:t>整理苹果</a:t>
            </a:r>
            <a:r>
              <a:rPr lang="en-US" altLang="zh-CN" sz="2800" b="1" dirty="0">
                <a:sym typeface="+mn-ea"/>
              </a:rPr>
              <a:t>2</a:t>
            </a:r>
          </a:p>
        </p:txBody>
      </p:sp>
      <p:pic>
        <p:nvPicPr>
          <p:cNvPr id="3" name="图片 2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1230" y="267335"/>
            <a:ext cx="985520" cy="894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37249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55219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</a:rPr>
              <a:t>数组的排序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7540" y="964565"/>
            <a:ext cx="1802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、桶排序</a:t>
            </a:r>
            <a:endParaRPr lang="zh-CN" altLang="en-US" sz="2800" b="1" noProof="1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0105" y="1654175"/>
            <a:ext cx="1960880" cy="435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charset="0"/>
                <a:ea typeface="微软雅黑" panose="020B0503020204020204" pitchFamily="34" charset="-122"/>
                <a:sym typeface="+mn-ea"/>
              </a:rPr>
              <a:t>核心代码：</a:t>
            </a:r>
            <a:endParaRPr lang="zh-CN" altLang="en-US" sz="28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anose="020B060302010202020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76700" y="546100"/>
            <a:ext cx="7458710" cy="57378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#include &lt;bits/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stdc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++.h&gt;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using namespace std;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int d[210],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n,x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int main(){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	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cin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&gt;&gt;n;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	for (int 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=1;i&lt;=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n;i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++){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  		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cin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&gt;&gt;x;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		d[x]++;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	}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	for (int 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=1;i&lt;=200;i++)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   	     if (d[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])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           	 while (d[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]) {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			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cout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&lt;&lt;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&lt;&lt;” ”; d[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i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]--;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	            }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	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cout</a:t>
            </a: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&lt;&lt;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endl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	return 0;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  <a:sym typeface="+mn-ea"/>
              </a:rPr>
              <a:t>}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57630" y="2849880"/>
            <a:ext cx="9476740" cy="215900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3200" b="1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桶排序的特点：</a:t>
            </a:r>
            <a:endParaRPr lang="zh-CN" altLang="en-US" sz="3200" b="1"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40000"/>
              </a:lnSpc>
            </a:pPr>
            <a:r>
              <a:rPr lang="zh-CN" altLang="en-US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数据量很大，但数据范围不大，通常用于此类排序或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去重</a:t>
            </a:r>
            <a:r>
              <a:rPr lang="en-US" altLang="zh-CN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工作。</a:t>
            </a:r>
          </a:p>
        </p:txBody>
      </p:sp>
      <p:pic>
        <p:nvPicPr>
          <p:cNvPr id="2" name="图片 1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1230" y="267335"/>
            <a:ext cx="985520" cy="894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ldLvl="0" animBg="1"/>
      <p:bldP spid="4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16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0</a:t>
            </a:r>
            <a:r>
              <a:rPr kumimoji="0" lang="en-US" sz="13000" i="0" u="none" strike="noStrike" kern="0" cap="none" spc="4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5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210972" y="2626375"/>
            <a:ext cx="553910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 algn="l">
              <a:defRPr/>
            </a:pPr>
            <a:r>
              <a:rPr lang="zh-CN" altLang="zh-CN" sz="6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数组的简单应用</a:t>
            </a:r>
            <a:endParaRPr lang="en-US" altLang="zh-CN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98272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数组的应用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586210" y="6696075"/>
            <a:ext cx="4991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1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586210" y="6391275"/>
            <a:ext cx="4991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1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6425" y="1167130"/>
            <a:ext cx="74371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【问题描述】</a:t>
            </a:r>
          </a:p>
          <a:p>
            <a:r>
              <a:rPr lang="zh-CN" altLang="en-US" sz="2400"/>
              <a:t>给定一个十进制正整数</a:t>
            </a:r>
            <a:r>
              <a:rPr lang="en-US" altLang="zh-CN" sz="2400"/>
              <a:t>n</a:t>
            </a:r>
            <a:r>
              <a:rPr lang="zh-CN" altLang="en-US" sz="2400"/>
              <a:t>，求其对应的二进制数。</a:t>
            </a:r>
          </a:p>
          <a:p>
            <a:r>
              <a:rPr lang="zh-CN" altLang="en-US" sz="2400"/>
              <a:t>【输入格式】</a:t>
            </a:r>
          </a:p>
          <a:p>
            <a:r>
              <a:rPr lang="zh-CN" altLang="en-US" sz="2400"/>
              <a:t>仅一行，包含一个正整数</a:t>
            </a:r>
            <a:r>
              <a:rPr lang="en-US" altLang="zh-CN" sz="2400"/>
              <a:t>n</a:t>
            </a:r>
            <a:r>
              <a:rPr lang="zh-CN" altLang="en-US" sz="2400"/>
              <a:t>。</a:t>
            </a:r>
          </a:p>
          <a:p>
            <a:r>
              <a:rPr lang="zh-CN" altLang="en-US" sz="2400"/>
              <a:t>【输出格式】</a:t>
            </a:r>
          </a:p>
          <a:p>
            <a:r>
              <a:rPr lang="zh-CN" altLang="en-US" sz="2400"/>
              <a:t>共一行，包含一个正整数，表示</a:t>
            </a:r>
            <a:r>
              <a:rPr lang="en-US" altLang="zh-CN" sz="2400"/>
              <a:t>n</a:t>
            </a:r>
            <a:r>
              <a:rPr lang="zh-CN" altLang="en-US" sz="2400"/>
              <a:t>对应的二进制数。</a:t>
            </a:r>
          </a:p>
          <a:p>
            <a:r>
              <a:rPr lang="zh-CN" altLang="en-US" sz="2400"/>
              <a:t>【输入样例】</a:t>
            </a:r>
          </a:p>
          <a:p>
            <a:r>
              <a:rPr lang="en-US" altLang="zh-CN" sz="2400"/>
              <a:t>10</a:t>
            </a:r>
          </a:p>
          <a:p>
            <a:r>
              <a:rPr lang="zh-CN" altLang="en-US" sz="2400"/>
              <a:t>【输出样例】</a:t>
            </a:r>
          </a:p>
          <a:p>
            <a:r>
              <a:rPr lang="en-US" altLang="zh-CN" sz="2400"/>
              <a:t>1010</a:t>
            </a:r>
          </a:p>
          <a:p>
            <a:r>
              <a:rPr lang="zh-CN" altLang="en-US" sz="2400"/>
              <a:t>【数据范围】</a:t>
            </a:r>
          </a:p>
          <a:p>
            <a:r>
              <a:rPr lang="en-US" altLang="zh-CN" sz="2400"/>
              <a:t>1&lt;=n&lt;=30000</a:t>
            </a:r>
            <a:r>
              <a:rPr lang="zh-CN" altLang="en-US" sz="2400"/>
              <a:t>。</a:t>
            </a:r>
          </a:p>
        </p:txBody>
      </p:sp>
      <p:sp>
        <p:nvSpPr>
          <p:cNvPr id="4" name="剪去对角的矩形 3"/>
          <p:cNvSpPr/>
          <p:nvPr/>
        </p:nvSpPr>
        <p:spPr>
          <a:xfrm>
            <a:off x="226695" y="207010"/>
            <a:ext cx="357124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标题 198657"/>
          <p:cNvSpPr>
            <a:spLocks noGrp="1"/>
          </p:cNvSpPr>
          <p:nvPr/>
        </p:nvSpPr>
        <p:spPr>
          <a:xfrm>
            <a:off x="400050" y="267335"/>
            <a:ext cx="3517900" cy="603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  <a:sym typeface="+mn-ea"/>
              </a:rPr>
              <a:t>实例  进制转换</a:t>
            </a:r>
            <a:endParaRPr lang="zh-CN" altLang="en-US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  <a:sym typeface="+mn-ea"/>
            </a:endParaRPr>
          </a:p>
        </p:txBody>
      </p:sp>
      <p:pic>
        <p:nvPicPr>
          <p:cNvPr id="3" name="图片 2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1230" y="267335"/>
            <a:ext cx="985520" cy="894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98272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数组的应用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586210" y="6696075"/>
            <a:ext cx="4991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1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586210" y="6391275"/>
            <a:ext cx="4991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1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2135" y="844550"/>
            <a:ext cx="9800590" cy="68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sz="2400"/>
              <a:t>1</a:t>
            </a:r>
            <a:r>
              <a:rPr lang="zh-CN" altLang="en-US" sz="2400"/>
              <a:t>、</a:t>
            </a:r>
            <a:r>
              <a:rPr lang="zh-CN" sz="2400"/>
              <a:t>十进制如何转二进制；</a:t>
            </a:r>
            <a:r>
              <a:rPr lang="en-US" altLang="zh-CN" sz="24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、如何存储</a:t>
            </a:r>
            <a:r>
              <a:rPr lang="zh-CN" sz="2400">
                <a:sym typeface="+mn-ea"/>
              </a:rPr>
              <a:t>二进制；</a:t>
            </a:r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、</a:t>
            </a:r>
            <a:r>
              <a:rPr lang="zh-CN" sz="2400">
                <a:sym typeface="+mn-ea"/>
              </a:rPr>
              <a:t>二进制的输出</a:t>
            </a:r>
            <a:endParaRPr lang="zh-CN" sz="2400"/>
          </a:p>
        </p:txBody>
      </p:sp>
      <p:sp>
        <p:nvSpPr>
          <p:cNvPr id="4" name="剪去对角的矩形 3"/>
          <p:cNvSpPr/>
          <p:nvPr/>
        </p:nvSpPr>
        <p:spPr>
          <a:xfrm>
            <a:off x="226695" y="207010"/>
            <a:ext cx="357124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标题 198657"/>
          <p:cNvSpPr>
            <a:spLocks noGrp="1"/>
          </p:cNvSpPr>
          <p:nvPr/>
        </p:nvSpPr>
        <p:spPr>
          <a:xfrm>
            <a:off x="400050" y="267335"/>
            <a:ext cx="3517900" cy="603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  <a:sym typeface="+mn-ea"/>
              </a:rPr>
              <a:t>实例  进制转换</a:t>
            </a:r>
            <a:endParaRPr lang="zh-CN" altLang="en-US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  <a:sym typeface="+mn-ea"/>
            </a:endParaRPr>
          </a:p>
        </p:txBody>
      </p:sp>
      <p:pic>
        <p:nvPicPr>
          <p:cNvPr id="3" name="图片 2" descr="牛00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1230" y="267335"/>
            <a:ext cx="985520" cy="894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92955" y="207010"/>
            <a:ext cx="13004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sz="4400">
                <a:solidFill>
                  <a:srgbClr val="C00000"/>
                </a:solidFill>
                <a:uFillTx/>
                <a:latin typeface="方正大魏体简体" panose="02000000000000000000" charset="-122"/>
                <a:ea typeface="方正大魏体简体" panose="02000000000000000000" charset="-122"/>
                <a:sym typeface="+mn-ea"/>
              </a:rPr>
              <a:t>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12900" y="2259330"/>
            <a:ext cx="646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>
                <a:effectLst/>
              </a:rPr>
              <a:t>11</a:t>
            </a: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857250" y="2289175"/>
            <a:ext cx="12700" cy="49212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45820" y="2769235"/>
            <a:ext cx="1842135" cy="1270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332230" y="2781935"/>
            <a:ext cx="910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>
                <a:effectLst/>
              </a:rPr>
              <a:t>5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328545" y="2190115"/>
            <a:ext cx="910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>
                <a:effectLst/>
              </a:rPr>
              <a:t>...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11500" y="2252980"/>
            <a:ext cx="519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13485" y="2814320"/>
            <a:ext cx="12700" cy="49212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202055" y="3284220"/>
            <a:ext cx="1459865" cy="1016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29870" y="2355850"/>
            <a:ext cx="519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2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59105" y="2877820"/>
            <a:ext cx="519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2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83385" y="3294380"/>
            <a:ext cx="570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>
                <a:effectLst/>
              </a:rPr>
              <a:t>2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304415" y="2811145"/>
            <a:ext cx="910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>
                <a:effectLst/>
              </a:rPr>
              <a:t>...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087370" y="2837815"/>
            <a:ext cx="519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1441450" y="3346450"/>
            <a:ext cx="12700" cy="49212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1430020" y="3806825"/>
            <a:ext cx="1223645" cy="1968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06755" y="3429000"/>
            <a:ext cx="519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2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315210" y="3272790"/>
            <a:ext cx="910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>
                <a:effectLst/>
              </a:rPr>
              <a:t>...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098165" y="3371850"/>
            <a:ext cx="519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744345" y="3852545"/>
            <a:ext cx="570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>
                <a:effectLst/>
              </a:rPr>
              <a:t>1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1664970" y="3847465"/>
            <a:ext cx="12700" cy="49212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1653540" y="4323715"/>
            <a:ext cx="1012825" cy="381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990600" y="3942080"/>
            <a:ext cx="519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2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786890" y="4389755"/>
            <a:ext cx="5708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>
                <a:effectLst/>
              </a:rPr>
              <a:t>0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310765" y="3818890"/>
            <a:ext cx="910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>
                <a:effectLst/>
              </a:rPr>
              <a:t>...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093720" y="3845560"/>
            <a:ext cx="5194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9" name="矩形 38"/>
          <p:cNvSpPr/>
          <p:nvPr/>
        </p:nvSpPr>
        <p:spPr>
          <a:xfrm>
            <a:off x="2873375" y="1520825"/>
            <a:ext cx="9956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余数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3997960" y="2190115"/>
            <a:ext cx="517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低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997960" y="3852545"/>
            <a:ext cx="517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</a:t>
            </a:r>
          </a:p>
        </p:txBody>
      </p:sp>
      <p:sp>
        <p:nvSpPr>
          <p:cNvPr id="42" name="上箭头 41"/>
          <p:cNvSpPr/>
          <p:nvPr/>
        </p:nvSpPr>
        <p:spPr>
          <a:xfrm>
            <a:off x="4073525" y="2769235"/>
            <a:ext cx="240665" cy="1098550"/>
          </a:xfrm>
          <a:prstGeom prst="up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807085" y="5119370"/>
            <a:ext cx="3111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(11)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=(1011)</a:t>
            </a:r>
            <a:r>
              <a:rPr lang="en-US" altLang="zh-CN" sz="2400" b="1" baseline="-25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pic>
        <p:nvPicPr>
          <p:cNvPr id="44" name="图片 43" descr="76{FXFXG~L]L2L$%0(OHP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370" y="1549400"/>
            <a:ext cx="4110355" cy="416687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333183" y="2523490"/>
            <a:ext cx="9919335" cy="15684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none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如何实现将十进制转换为</a:t>
            </a:r>
            <a:r>
              <a:rPr lang="en-US" altLang="zh-CN" sz="4000" b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M(1&lt;M&lt;10)</a:t>
            </a:r>
            <a:r>
              <a:rPr lang="zh-CN" altLang="en-US" sz="4000" b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进制？</a:t>
            </a:r>
          </a:p>
          <a:p>
            <a:pPr algn="l">
              <a:lnSpc>
                <a:spcPct val="120000"/>
              </a:lnSpc>
            </a:pPr>
            <a:r>
              <a:rPr lang="zh-CN" altLang="en-US" sz="4000" b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如果</a:t>
            </a:r>
            <a:r>
              <a:rPr lang="en-US" altLang="zh-CN" sz="4000" b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1&lt;M&lt;37</a:t>
            </a:r>
            <a:r>
              <a:rPr lang="zh-CN" altLang="en-US" sz="4000" b="1"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，又如何实现？           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/>
      <p:bldP spid="12" grpId="0"/>
      <p:bldP spid="13" grpId="0"/>
      <p:bldP spid="14" grpId="1"/>
      <p:bldP spid="17" grpId="1"/>
      <p:bldP spid="18" grpId="1"/>
      <p:bldP spid="19" grpId="0"/>
      <p:bldP spid="20" grpId="0"/>
      <p:bldP spid="22" grpId="1"/>
      <p:bldP spid="26" grpId="1"/>
      <p:bldP spid="29" grpId="0"/>
      <p:bldP spid="30" grpId="1"/>
      <p:bldP spid="31" grpId="0"/>
      <p:bldP spid="35" grpId="1"/>
      <p:bldP spid="36" grpId="0"/>
      <p:bldP spid="37" grpId="0"/>
      <p:bldP spid="38" grpId="1"/>
      <p:bldP spid="39" grpId="0"/>
      <p:bldP spid="40" grpId="0"/>
      <p:bldP spid="41" grpId="0"/>
      <p:bldP spid="42" grpId="0" bldLvl="0" animBg="1"/>
      <p:bldP spid="43" grpId="0"/>
      <p:bldP spid="46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8047355" y="2854960"/>
            <a:ext cx="3105150" cy="2936240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586210" y="6696075"/>
            <a:ext cx="4991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1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</a:p>
        </p:txBody>
      </p:sp>
      <p:sp>
        <p:nvSpPr>
          <p:cNvPr id="54274" name="Rectangle 3"/>
          <p:cNvSpPr>
            <a:spLocks noGrp="1"/>
          </p:cNvSpPr>
          <p:nvPr>
            <p:ph idx="1"/>
          </p:nvPr>
        </p:nvSpPr>
        <p:spPr>
          <a:xfrm>
            <a:off x="327025" y="944880"/>
            <a:ext cx="11105515" cy="5640705"/>
          </a:xfrm>
        </p:spPr>
        <p:txBody>
          <a:bodyPr vert="horz" wrap="square" lIns="91440" tIns="45720" rIns="91440" bIns="45720" anchor="t">
            <a:noAutofit/>
          </a:bodyPr>
          <a:lstStyle/>
          <a:p>
            <a:pPr algn="l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【</a:t>
            </a:r>
            <a:r>
              <a:rPr lang="zh-CN" altLang="en-US" sz="2000" b="1" dirty="0">
                <a:solidFill>
                  <a:schemeClr val="tx1"/>
                </a:solidFill>
              </a:rPr>
              <a:t>问题描述</a:t>
            </a:r>
            <a:r>
              <a:rPr lang="en-US" altLang="zh-CN" sz="2000" b="1" dirty="0">
                <a:solidFill>
                  <a:schemeClr val="tx1"/>
                </a:solidFill>
              </a:rPr>
              <a:t>】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   有</a:t>
            </a:r>
            <a:r>
              <a:rPr lang="en-US" altLang="zh-CN" sz="2000" dirty="0">
                <a:solidFill>
                  <a:schemeClr val="tx1"/>
                </a:solidFill>
              </a:rPr>
              <a:t>N</a:t>
            </a:r>
            <a:r>
              <a:rPr lang="zh-CN" altLang="en-US" sz="2000" dirty="0">
                <a:solidFill>
                  <a:schemeClr val="tx1"/>
                </a:solidFill>
              </a:rPr>
              <a:t>只猴子围成一圈，编号为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到</a:t>
            </a:r>
            <a:r>
              <a:rPr lang="en-US" altLang="zh-CN" sz="2000" dirty="0">
                <a:solidFill>
                  <a:schemeClr val="tx1"/>
                </a:solidFill>
              </a:rPr>
              <a:t>N</a:t>
            </a:r>
            <a:r>
              <a:rPr lang="zh-CN" altLang="en-US" sz="2000" dirty="0">
                <a:solidFill>
                  <a:schemeClr val="tx1"/>
                </a:solidFill>
              </a:rPr>
              <a:t>，打算从中选出一个大王。经过协商，决定出选大王的规则：从第一个开始循环报数，数到</a:t>
            </a:r>
            <a:r>
              <a:rPr lang="en-US" altLang="zh-CN" sz="2000" dirty="0">
                <a:solidFill>
                  <a:schemeClr val="tx1"/>
                </a:solidFill>
              </a:rPr>
              <a:t>M</a:t>
            </a:r>
            <a:r>
              <a:rPr lang="zh-CN" altLang="en-US" sz="2000" dirty="0">
                <a:solidFill>
                  <a:schemeClr val="tx1"/>
                </a:solidFill>
              </a:rPr>
              <a:t>的猴子出圈，最后剩下来的就是大王。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【</a:t>
            </a:r>
            <a:r>
              <a:rPr lang="zh-CN" altLang="en-US" sz="2000" b="1" dirty="0">
                <a:solidFill>
                  <a:schemeClr val="tx1"/>
                </a:solidFill>
              </a:rPr>
              <a:t>输入描述</a:t>
            </a:r>
            <a:r>
              <a:rPr lang="en-US" altLang="zh-CN" sz="2000" b="1" dirty="0">
                <a:solidFill>
                  <a:schemeClr val="tx1"/>
                </a:solidFill>
              </a:rPr>
              <a:t>】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输入只有一行，包括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个整数</a:t>
            </a:r>
            <a:r>
              <a:rPr lang="en-US" altLang="zh-CN" sz="2000" dirty="0">
                <a:solidFill>
                  <a:schemeClr val="tx1"/>
                </a:solidFill>
              </a:rPr>
              <a:t>N</a:t>
            </a:r>
            <a:r>
              <a:rPr lang="zh-CN" altLang="en-US" sz="2000" dirty="0">
                <a:solidFill>
                  <a:schemeClr val="tx1"/>
                </a:solidFill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</a:rPr>
              <a:t>M,</a:t>
            </a:r>
            <a:r>
              <a:rPr lang="zh-CN" altLang="en-US" sz="2000" dirty="0">
                <a:solidFill>
                  <a:schemeClr val="tx1"/>
                </a:solidFill>
              </a:rPr>
              <a:t>之间用一个空格分开。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【</a:t>
            </a:r>
            <a:r>
              <a:rPr lang="zh-CN" altLang="en-US" sz="2000" b="1" dirty="0">
                <a:solidFill>
                  <a:schemeClr val="tx1"/>
                </a:solidFill>
              </a:rPr>
              <a:t>输出描述</a:t>
            </a:r>
            <a:r>
              <a:rPr lang="en-US" altLang="zh-CN" sz="2000" b="1" dirty="0">
                <a:solidFill>
                  <a:schemeClr val="tx1"/>
                </a:solidFill>
              </a:rPr>
              <a:t>】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输出共一行，包含</a:t>
            </a:r>
            <a:r>
              <a:rPr lang="en-US" altLang="zh-CN" sz="2000" dirty="0">
                <a:solidFill>
                  <a:schemeClr val="tx1"/>
                </a:solidFill>
              </a:rPr>
              <a:t>N</a:t>
            </a:r>
            <a:r>
              <a:rPr lang="zh-CN" altLang="en-US" sz="2000" dirty="0">
                <a:solidFill>
                  <a:schemeClr val="tx1"/>
                </a:solidFill>
              </a:rPr>
              <a:t>只猴子出圈的编号，中间用空格隔开。</a:t>
            </a:r>
            <a:endParaRPr lang="zh-CN" altLang="en-US" sz="2000" b="1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【</a:t>
            </a:r>
            <a:r>
              <a:rPr lang="zh-CN" altLang="en-US" sz="2000" b="1" dirty="0">
                <a:solidFill>
                  <a:schemeClr val="tx1"/>
                </a:solidFill>
              </a:rPr>
              <a:t>输入样例</a:t>
            </a:r>
            <a:r>
              <a:rPr lang="en-US" altLang="zh-CN" sz="2000" b="1" dirty="0">
                <a:solidFill>
                  <a:schemeClr val="tx1"/>
                </a:solidFill>
              </a:rPr>
              <a:t>】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6 4 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【</a:t>
            </a:r>
            <a:r>
              <a:rPr lang="zh-CN" altLang="en-US" sz="2000" b="1" dirty="0">
                <a:solidFill>
                  <a:schemeClr val="tx1"/>
                </a:solidFill>
              </a:rPr>
              <a:t>输出样例</a:t>
            </a:r>
            <a:r>
              <a:rPr lang="en-US" altLang="zh-CN" sz="2000" b="1" dirty="0">
                <a:solidFill>
                  <a:schemeClr val="tx1"/>
                </a:solidFill>
              </a:rPr>
              <a:t>】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l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4 2 1 3 6 5 </a:t>
            </a:r>
          </a:p>
        </p:txBody>
      </p:sp>
      <p:sp>
        <p:nvSpPr>
          <p:cNvPr id="20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98272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数组的应用</a:t>
            </a:r>
          </a:p>
        </p:txBody>
      </p:sp>
      <p:sp>
        <p:nvSpPr>
          <p:cNvPr id="21" name="剪去对角的矩形 20"/>
          <p:cNvSpPr/>
          <p:nvPr/>
        </p:nvSpPr>
        <p:spPr>
          <a:xfrm>
            <a:off x="226695" y="207010"/>
            <a:ext cx="377952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标题 198657"/>
          <p:cNvSpPr>
            <a:spLocks noGrp="1"/>
          </p:cNvSpPr>
          <p:nvPr/>
        </p:nvSpPr>
        <p:spPr>
          <a:xfrm>
            <a:off x="400050" y="267335"/>
            <a:ext cx="3855720" cy="603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  <a:sym typeface="+mn-ea"/>
              </a:rPr>
              <a:t>实例  猴子选大王</a:t>
            </a:r>
            <a:endParaRPr lang="zh-CN" altLang="en-US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  <a:sym typeface="+mn-ea"/>
            </a:endParaRPr>
          </a:p>
        </p:txBody>
      </p:sp>
      <p:pic>
        <p:nvPicPr>
          <p:cNvPr id="25" name="图片 24" descr="7A1BF6FE00ED822F26911D87C19848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1195" y="3730625"/>
            <a:ext cx="755015" cy="796290"/>
          </a:xfrm>
          <a:prstGeom prst="rect">
            <a:avLst/>
          </a:prstGeom>
        </p:spPr>
      </p:pic>
      <p:pic>
        <p:nvPicPr>
          <p:cNvPr id="26" name="图片 25" descr="07BC31B8238F78A96D0D48F4E5788F01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9155" y="2519680"/>
            <a:ext cx="980440" cy="787400"/>
          </a:xfrm>
          <a:prstGeom prst="rect">
            <a:avLst/>
          </a:prstGeom>
        </p:spPr>
      </p:pic>
      <p:pic>
        <p:nvPicPr>
          <p:cNvPr id="27" name="图片 26" descr="016289C64FB663FF179FE29937202801"/>
          <p:cNvPicPr>
            <a:picLocks noChangeAspect="1"/>
          </p:cNvPicPr>
          <p:nvPr/>
        </p:nvPicPr>
        <p:blipFill>
          <a:blip r:embed="rId5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9595" y="4451350"/>
            <a:ext cx="1579245" cy="1374140"/>
          </a:xfrm>
          <a:prstGeom prst="rect">
            <a:avLst/>
          </a:prstGeom>
        </p:spPr>
      </p:pic>
      <p:pic>
        <p:nvPicPr>
          <p:cNvPr id="28" name="图片 27" descr="0FA5E9EFFF0BDEB4661DD84AB6D514E9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6675" y="3665855"/>
            <a:ext cx="857250" cy="925830"/>
          </a:xfrm>
          <a:prstGeom prst="rect">
            <a:avLst/>
          </a:prstGeom>
        </p:spPr>
      </p:pic>
      <p:pic>
        <p:nvPicPr>
          <p:cNvPr id="29" name="图片 28" descr="A6A500D4F6B7741914E701BFFF885F45"/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8985" y="2449830"/>
            <a:ext cx="1306195" cy="1216025"/>
          </a:xfrm>
          <a:prstGeom prst="rect">
            <a:avLst/>
          </a:prstGeom>
        </p:spPr>
      </p:pic>
      <p:pic>
        <p:nvPicPr>
          <p:cNvPr id="30" name="图片 29" descr="E7444633B07CDEE1CF3E16F95F74D95C"/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7355" y="4451350"/>
            <a:ext cx="1487170" cy="133985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2391410" y="4127500"/>
            <a:ext cx="5770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猴子在什么情况下出圈？</a:t>
            </a:r>
          </a:p>
        </p:txBody>
      </p:sp>
      <p:sp>
        <p:nvSpPr>
          <p:cNvPr id="2" name="矩形 1"/>
          <p:cNvSpPr/>
          <p:nvPr/>
        </p:nvSpPr>
        <p:spPr>
          <a:xfrm>
            <a:off x="2391410" y="4834255"/>
            <a:ext cx="5770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出圈时需要做哪些工作？</a:t>
            </a:r>
          </a:p>
        </p:txBody>
      </p:sp>
      <p:sp>
        <p:nvSpPr>
          <p:cNvPr id="3" name="矩形 2"/>
          <p:cNvSpPr/>
          <p:nvPr/>
        </p:nvSpPr>
        <p:spPr>
          <a:xfrm>
            <a:off x="2391410" y="5598160"/>
            <a:ext cx="5770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什么情况下大王已选出？</a:t>
            </a:r>
          </a:p>
        </p:txBody>
      </p:sp>
      <p:pic>
        <p:nvPicPr>
          <p:cNvPr id="4" name="图片 3" descr="牛00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1230" y="267335"/>
            <a:ext cx="985520" cy="894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48425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10210" y="267335"/>
            <a:ext cx="5147310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l"/>
            <a:r>
              <a:rPr lang="zh-CN" altLang="en-US" sz="36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一维数组的定义与引用</a:t>
            </a:r>
            <a:endParaRPr lang="zh-CN" altLang="en-US" sz="36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</a:endParaRPr>
          </a:p>
        </p:txBody>
      </p:sp>
      <p:sp>
        <p:nvSpPr>
          <p:cNvPr id="198659" name="内容占位符 198658"/>
          <p:cNvSpPr>
            <a:spLocks noGrp="1"/>
          </p:cNvSpPr>
          <p:nvPr/>
        </p:nvSpPr>
        <p:spPr>
          <a:xfrm>
            <a:off x="635635" y="939800"/>
            <a:ext cx="9580880" cy="74168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defTabSz="914400" fontAlgn="auto">
              <a:lnSpc>
                <a:spcPct val="120000"/>
              </a:lnSpc>
              <a:buNone/>
            </a:pPr>
            <a:r>
              <a:rPr lang="zh-CN" altLang="en-US" sz="2800" strike="noStrike" kern="1200" noProof="1"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</a:rPr>
              <a:t>数组是用来存储</a:t>
            </a:r>
            <a:r>
              <a:rPr lang="zh-CN" altLang="en-US" sz="3200" b="1" strike="noStrike" kern="1200" noProof="1">
                <a:solidFill>
                  <a:srgbClr val="C00000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</a:rPr>
              <a:t>相同类型</a:t>
            </a:r>
            <a:r>
              <a:rPr lang="zh-CN" altLang="en-US" sz="2800" strike="noStrike" kern="1200" noProof="1"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</a:rPr>
              <a:t>元素的</a:t>
            </a:r>
            <a:r>
              <a:rPr lang="zh-CN" altLang="en-US" sz="3200" b="1" strike="noStrike" kern="1200" noProof="1">
                <a:solidFill>
                  <a:srgbClr val="C00000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</a:rPr>
              <a:t>有序</a:t>
            </a:r>
            <a:r>
              <a:rPr lang="zh-CN" altLang="en-US" sz="2800" strike="noStrike" kern="1200" noProof="1">
                <a:solidFill>
                  <a:schemeClr val="tx1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</a:rPr>
              <a:t>集合</a:t>
            </a:r>
            <a:r>
              <a:rPr lang="zh-CN" altLang="en-US" sz="2800" strike="noStrike" kern="1200" noProof="1"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</a:rPr>
              <a:t>。</a:t>
            </a:r>
            <a:endParaRPr lang="zh-CN" altLang="en-US" sz="3200" strike="noStrike" kern="12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198660" name="矩形标注 198659"/>
          <p:cNvSpPr/>
          <p:nvPr/>
        </p:nvSpPr>
        <p:spPr>
          <a:xfrm rot="10800000">
            <a:off x="3569970" y="2367280"/>
            <a:ext cx="1472565" cy="1793875"/>
          </a:xfrm>
          <a:prstGeom prst="wedgeRectCallout">
            <a:avLst>
              <a:gd name="adj1" fmla="val 17141"/>
              <a:gd name="adj2" fmla="val 6139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10800000" anchor="t"/>
          <a:lstStyle/>
          <a:p>
            <a:pPr algn="l" fontAlgn="base"/>
            <a:r>
              <a:rPr lang="zh-CN" altLang="en-US" sz="2400" b="1" strike="noStrike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标准标识符，命名规则同变量名。</a:t>
            </a:r>
          </a:p>
        </p:txBody>
      </p:sp>
      <p:sp>
        <p:nvSpPr>
          <p:cNvPr id="198661" name="矩形标注 198660"/>
          <p:cNvSpPr/>
          <p:nvPr/>
        </p:nvSpPr>
        <p:spPr>
          <a:xfrm rot="10800000">
            <a:off x="5353050" y="2493645"/>
            <a:ext cx="1322070" cy="1421130"/>
          </a:xfrm>
          <a:prstGeom prst="wedgeRectCallout">
            <a:avLst>
              <a:gd name="adj1" fmla="val 35302"/>
              <a:gd name="adj2" fmla="val 7453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10800000" anchor="t"/>
          <a:lstStyle/>
          <a:p>
            <a:pPr algn="l" fontAlgn="base">
              <a:buClrTx/>
              <a:buSzTx/>
              <a:buFontTx/>
            </a:pPr>
            <a:r>
              <a:rPr lang="zh-CN" altLang="en-US" sz="24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表示数组元素的个数。</a:t>
            </a:r>
            <a:endParaRPr lang="zh-CN" altLang="en-US" sz="2400" b="1" strike="noStrike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98662" name="矩形标注 198661"/>
          <p:cNvSpPr/>
          <p:nvPr/>
        </p:nvSpPr>
        <p:spPr>
          <a:xfrm rot="10800000">
            <a:off x="1560195" y="2326640"/>
            <a:ext cx="1400175" cy="1793875"/>
          </a:xfrm>
          <a:prstGeom prst="wedgeRectCallout">
            <a:avLst>
              <a:gd name="adj1" fmla="val -39050"/>
              <a:gd name="adj2" fmla="val 59132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10800000" anchor="t"/>
          <a:lstStyle/>
          <a:p>
            <a:pPr algn="ctr" fontAlgn="base">
              <a:lnSpc>
                <a:spcPct val="90000"/>
              </a:lnSpc>
            </a:pPr>
            <a:r>
              <a:rPr lang="en-US" altLang="zh-CN" sz="2400" b="1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楷体" panose="02010609060101010101" charset="-122"/>
                <a:cs typeface="楷体" panose="02010609060101010101" charset="-122"/>
              </a:rPr>
              <a:t>int</a:t>
            </a:r>
          </a:p>
          <a:p>
            <a:pPr algn="ctr" fontAlgn="base">
              <a:lnSpc>
                <a:spcPct val="90000"/>
              </a:lnSpc>
            </a:pPr>
            <a:r>
              <a:rPr lang="en-US" altLang="zh-CN" sz="2400" b="1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楷体" panose="02010609060101010101" charset="-122"/>
                <a:cs typeface="楷体" panose="02010609060101010101" charset="-122"/>
              </a:rPr>
              <a:t>float</a:t>
            </a:r>
          </a:p>
          <a:p>
            <a:pPr algn="ctr" fontAlgn="base">
              <a:lnSpc>
                <a:spcPct val="90000"/>
              </a:lnSpc>
            </a:pPr>
            <a:r>
              <a:rPr lang="en-US" altLang="zh-CN" sz="2400" b="1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楷体" panose="02010609060101010101" charset="-122"/>
                <a:cs typeface="楷体" panose="02010609060101010101" charset="-122"/>
              </a:rPr>
              <a:t>double</a:t>
            </a:r>
          </a:p>
          <a:p>
            <a:pPr algn="ctr" fontAlgn="base">
              <a:lnSpc>
                <a:spcPct val="90000"/>
              </a:lnSpc>
            </a:pPr>
            <a:r>
              <a:rPr lang="en-US" altLang="zh-CN" sz="2400" b="1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楷体" panose="02010609060101010101" charset="-122"/>
                <a:cs typeface="楷体" panose="02010609060101010101" charset="-122"/>
              </a:rPr>
              <a:t>char</a:t>
            </a:r>
          </a:p>
          <a:p>
            <a:pPr algn="ctr" fontAlgn="base">
              <a:lnSpc>
                <a:spcPct val="90000"/>
              </a:lnSpc>
            </a:pPr>
            <a:r>
              <a:rPr lang="en-US" altLang="zh-CN" sz="2400" b="1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楷体" panose="02010609060101010101" charset="-122"/>
                <a:cs typeface="楷体" panose="02010609060101010101" charset="-122"/>
              </a:rPr>
              <a:t>...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131570" y="1688465"/>
            <a:ext cx="7529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格式：类型符   数组名【常量表达式】</a:t>
            </a:r>
            <a:r>
              <a:rPr lang="en-US" altLang="zh-CN" sz="2800" b="1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5660" y="4304665"/>
            <a:ext cx="3271520" cy="583565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lvl="1" indent="0" algn="l" eaLnBrk="0" hangingPunct="0">
              <a:spcBef>
                <a:spcPct val="20000"/>
              </a:spcBef>
              <a:buNone/>
            </a:pPr>
            <a:r>
              <a:rPr lang="zh-CN" altLang="en-US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如：</a:t>
            </a:r>
            <a:r>
              <a:rPr lang="en-US" altLang="zh-CN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  a[10];</a:t>
            </a:r>
            <a:endParaRPr lang="en-US" altLang="zh-CN" sz="3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4927600" y="4279265"/>
          <a:ext cx="6133465" cy="67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5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5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a[0]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a[1]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a[2]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a[8]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a[9]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文本框 7"/>
          <p:cNvSpPr txBox="1"/>
          <p:nvPr/>
        </p:nvSpPr>
        <p:spPr>
          <a:xfrm>
            <a:off x="835660" y="4952365"/>
            <a:ext cx="92900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>
                <a:solidFill>
                  <a:schemeClr val="tx1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</a:rPr>
              <a:t> </a:t>
            </a:r>
            <a:r>
              <a:rPr lang="zh-CN" altLang="en-US" sz="2800" b="1">
                <a:solidFill>
                  <a:schemeClr val="tx1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</a:rPr>
              <a:t>数组要</a:t>
            </a:r>
            <a:r>
              <a:rPr lang="zh-CN" sz="2800" b="1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</a:rPr>
              <a:t>先定义后使用，且只能</a:t>
            </a:r>
            <a:r>
              <a:rPr lang="zh-CN" sz="2800" b="1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+mn-ea"/>
              </a:rPr>
              <a:t>逐个引用数组元素</a:t>
            </a:r>
            <a:endParaRPr lang="zh-CN" altLang="en-US" sz="2800" b="1" u="sng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3245" y="5474335"/>
            <a:ext cx="11012170" cy="835025"/>
          </a:xfrm>
          <a:prstGeom prst="rect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200" b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数组元素其实就是一个变量，与前面学的变量完全一样，变量怎么使用，数组元素就怎么使用！唯一的区别是名称上的区别，数组元素是</a:t>
            </a:r>
            <a:r>
              <a:rPr lang="zh-CN" altLang="en-US" sz="2200" b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数组名</a:t>
            </a:r>
            <a:r>
              <a:rPr lang="en-US" altLang="zh-CN" sz="2200" b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+</a:t>
            </a:r>
            <a:r>
              <a:rPr lang="zh-CN" altLang="en-US" sz="2200" b="1" dirty="0">
                <a:solidFill>
                  <a:srgbClr val="FF00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下标</a:t>
            </a:r>
            <a:r>
              <a:rPr lang="zh-CN" altLang="en-US" sz="2200" b="1" dirty="0">
                <a:effectLst>
                  <a:outerShdw blurRad="38100" dist="38100" dir="2700000">
                    <a:srgbClr val="C0C0C0"/>
                  </a:outerShdw>
                </a:effectLst>
                <a:latin typeface="Arial" panose="020B0604020202020204" pitchFamily="34" charset="0"/>
                <a:sym typeface="+mn-ea"/>
              </a:rPr>
              <a:t>来表示。</a:t>
            </a:r>
            <a:endParaRPr lang="zh-CN" altLang="en-US" sz="2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9" grpId="0" uiExpand="1" build="p"/>
      <p:bldP spid="198660" grpId="0" bldLvl="0" animBg="1"/>
      <p:bldP spid="198661" grpId="0" bldLvl="0" animBg="1"/>
      <p:bldP spid="198662" grpId="0" bldLvl="0" animBg="1"/>
      <p:bldP spid="27" grpId="0"/>
      <p:bldP spid="3" grpId="0" bldLvl="0" animBg="1"/>
      <p:bldP spid="6" grpId="0"/>
      <p:bldP spid="12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586210" y="6696075"/>
            <a:ext cx="4991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1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</a:p>
        </p:txBody>
      </p:sp>
      <p:sp>
        <p:nvSpPr>
          <p:cNvPr id="20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98272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数组的应用</a:t>
            </a:r>
          </a:p>
        </p:txBody>
      </p:sp>
      <p:sp>
        <p:nvSpPr>
          <p:cNvPr id="21" name="剪去对角的矩形 20"/>
          <p:cNvSpPr/>
          <p:nvPr/>
        </p:nvSpPr>
        <p:spPr>
          <a:xfrm>
            <a:off x="226695" y="207010"/>
            <a:ext cx="377952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标题 198657"/>
          <p:cNvSpPr>
            <a:spLocks noGrp="1"/>
          </p:cNvSpPr>
          <p:nvPr/>
        </p:nvSpPr>
        <p:spPr>
          <a:xfrm>
            <a:off x="400050" y="267335"/>
            <a:ext cx="3855720" cy="603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  <a:sym typeface="+mn-ea"/>
              </a:rPr>
              <a:t>实例  猴子选大王</a:t>
            </a:r>
            <a:endParaRPr lang="zh-CN" altLang="en-US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9620" y="895350"/>
            <a:ext cx="10537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不妨以</a:t>
            </a:r>
            <a:r>
              <a:rPr lang="en-US" altLang="zh-CN" sz="2400"/>
              <a:t>n=6,m=4</a:t>
            </a:r>
            <a:r>
              <a:rPr lang="zh-CN" altLang="en-US" sz="2400"/>
              <a:t>为例，用数组</a:t>
            </a:r>
            <a:r>
              <a:rPr lang="en-US" altLang="zh-CN" sz="2400"/>
              <a:t>a</a:t>
            </a:r>
            <a:r>
              <a:rPr lang="zh-CN" altLang="en-US" sz="2400"/>
              <a:t>存放猴子的状态。</a:t>
            </a:r>
            <a:r>
              <a:rPr lang="en-US" altLang="zh-CN" sz="2400"/>
              <a:t>p</a:t>
            </a:r>
            <a:r>
              <a:rPr lang="zh-CN" altLang="en-US" sz="2400"/>
              <a:t>计数</a:t>
            </a:r>
            <a:r>
              <a:rPr lang="en-US" altLang="zh-CN" sz="2400"/>
              <a:t>,k</a:t>
            </a:r>
            <a:r>
              <a:rPr lang="zh-CN" altLang="en-US" sz="2400"/>
              <a:t>记录圈中猴子数</a:t>
            </a:r>
          </a:p>
          <a:p>
            <a:r>
              <a:rPr lang="en-US" altLang="zh-CN" sz="2400"/>
              <a:t>a[i]=1</a:t>
            </a:r>
            <a:r>
              <a:rPr lang="zh-CN" altLang="en-US" sz="2400"/>
              <a:t>，第</a:t>
            </a:r>
            <a:r>
              <a:rPr lang="en-US" altLang="zh-CN" sz="2400"/>
              <a:t>i</a:t>
            </a:r>
            <a:r>
              <a:rPr lang="zh-CN" altLang="en-US" sz="2400"/>
              <a:t>号猴子在圈，</a:t>
            </a:r>
          </a:p>
          <a:p>
            <a:r>
              <a:rPr lang="en-US" altLang="zh-CN" sz="2400"/>
              <a:t>a[i]=0</a:t>
            </a:r>
            <a:r>
              <a:rPr lang="zh-CN" altLang="en-US" sz="2400"/>
              <a:t>，第</a:t>
            </a:r>
            <a:r>
              <a:rPr lang="en-US" altLang="zh-CN" sz="2400"/>
              <a:t>i</a:t>
            </a:r>
            <a:r>
              <a:rPr lang="zh-CN" altLang="en-US" sz="2400"/>
              <a:t>号猴子已出圈。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69620" y="2094230"/>
            <a:ext cx="4202430" cy="3907155"/>
            <a:chOff x="2706" y="2781"/>
            <a:chExt cx="6618" cy="6153"/>
          </a:xfrm>
        </p:grpSpPr>
        <p:sp>
          <p:nvSpPr>
            <p:cNvPr id="8" name="矩形 7"/>
            <p:cNvSpPr/>
            <p:nvPr/>
          </p:nvSpPr>
          <p:spPr>
            <a:xfrm flipH="1">
              <a:off x="4848" y="2781"/>
              <a:ext cx="718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1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706" y="3256"/>
              <a:ext cx="6618" cy="5678"/>
              <a:chOff x="5168" y="3256"/>
              <a:chExt cx="6618" cy="567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949" y="3894"/>
                <a:ext cx="4890" cy="4624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" name="图片 24" descr="7A1BF6FE00ED822F26911D87C198488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3" y="5273"/>
                <a:ext cx="1189" cy="1254"/>
              </a:xfrm>
              <a:prstGeom prst="rect">
                <a:avLst/>
              </a:prstGeom>
            </p:spPr>
          </p:pic>
          <p:pic>
            <p:nvPicPr>
              <p:cNvPr id="26" name="图片 25" descr="07BC31B8238F78A96D0D48F4E5788F01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6F6F6">
                      <a:alpha val="100000"/>
                    </a:srgbClr>
                  </a:clrFrom>
                  <a:clrTo>
                    <a:srgbClr val="F6F6F6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29" y="3320"/>
                <a:ext cx="1544" cy="1240"/>
              </a:xfrm>
              <a:prstGeom prst="rect">
                <a:avLst/>
              </a:prstGeom>
            </p:spPr>
          </p:pic>
          <p:pic>
            <p:nvPicPr>
              <p:cNvPr id="27" name="图片 26" descr="016289C64FB663FF179FE29937202801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6F6F6">
                      <a:alpha val="100000"/>
                    </a:srgbClr>
                  </a:clrFrom>
                  <a:clrTo>
                    <a:srgbClr val="F6F6F6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57" y="6527"/>
                <a:ext cx="2487" cy="2164"/>
              </a:xfrm>
              <a:prstGeom prst="rect">
                <a:avLst/>
              </a:prstGeom>
            </p:spPr>
          </p:pic>
          <p:pic>
            <p:nvPicPr>
              <p:cNvPr id="28" name="图片 27" descr="0FA5E9EFFF0BDEB4661DD84AB6D514E9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6F6F6">
                      <a:alpha val="100000"/>
                    </a:srgbClr>
                  </a:clrFrom>
                  <a:clrTo>
                    <a:srgbClr val="F6F6F6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381" y="5171"/>
                <a:ext cx="1350" cy="1458"/>
              </a:xfrm>
              <a:prstGeom prst="rect">
                <a:avLst/>
              </a:prstGeom>
            </p:spPr>
          </p:pic>
          <p:pic>
            <p:nvPicPr>
              <p:cNvPr id="29" name="图片 28" descr="A6A500D4F6B7741914E701BFFF885F45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6F6F6">
                      <a:alpha val="100000"/>
                    </a:srgbClr>
                  </a:clrFrom>
                  <a:clrTo>
                    <a:srgbClr val="F6F6F6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487" y="3256"/>
                <a:ext cx="2057" cy="1915"/>
              </a:xfrm>
              <a:prstGeom prst="rect">
                <a:avLst/>
              </a:prstGeom>
            </p:spPr>
          </p:pic>
          <p:pic>
            <p:nvPicPr>
              <p:cNvPr id="30" name="图片 29" descr="E7444633B07CDEE1CF3E16F95F74D95C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6F6F6">
                      <a:alpha val="100000"/>
                    </a:srgbClr>
                  </a:clrFrom>
                  <a:clrTo>
                    <a:srgbClr val="F6F6F6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1" y="6824"/>
                <a:ext cx="2342" cy="2110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9927" y="3256"/>
                <a:ext cx="733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4000" b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2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1054" y="4843"/>
                <a:ext cx="733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4000" b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3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0106" y="7405"/>
                <a:ext cx="733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4000" b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4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690" y="7405"/>
                <a:ext cx="733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4000" b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5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168" y="4560"/>
                <a:ext cx="733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4000" b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6</a:t>
                </a:r>
              </a:p>
            </p:txBody>
          </p:sp>
        </p:grpSp>
      </p:grpSp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6453505" y="1833245"/>
          <a:ext cx="5033010" cy="1588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9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5397500" y="1887220"/>
          <a:ext cx="1042035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  标</a:t>
                      </a:r>
                    </a:p>
                  </a:txBody>
                  <a:tcP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数组</a:t>
                      </a:r>
                    </a:p>
                  </a:txBody>
                  <a:tcP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/>
          <p:nvPr/>
        </p:nvGraphicFramePr>
        <p:xfrm>
          <a:off x="6439535" y="2376170"/>
          <a:ext cx="5048250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6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5528945" y="2966085"/>
            <a:ext cx="99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p=0</a:t>
            </a:r>
          </a:p>
        </p:txBody>
      </p:sp>
      <p:sp>
        <p:nvSpPr>
          <p:cNvPr id="23" name="上箭头 22"/>
          <p:cNvSpPr/>
          <p:nvPr/>
        </p:nvSpPr>
        <p:spPr>
          <a:xfrm>
            <a:off x="6196965" y="2892425"/>
            <a:ext cx="348615" cy="352425"/>
          </a:xfrm>
          <a:prstGeom prst="upArrow">
            <a:avLst/>
          </a:prstGeom>
          <a:solidFill>
            <a:schemeClr val="accent4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565140" y="3950970"/>
            <a:ext cx="980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k=n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138920" y="2450465"/>
            <a:ext cx="410210" cy="368300"/>
          </a:xfrm>
          <a:prstGeom prst="rect">
            <a:avLst/>
          </a:prstGeom>
          <a:solidFill>
            <a:srgbClr val="D2DDF5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9138920" y="2404110"/>
            <a:ext cx="41021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3" grpId="0" bldLvl="0" animBg="1"/>
      <p:bldP spid="40" grpId="0"/>
      <p:bldP spid="41" grpId="0" animBg="1"/>
      <p:bldP spid="4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586210" y="6696075"/>
            <a:ext cx="4991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1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</a:p>
        </p:txBody>
      </p:sp>
      <p:sp>
        <p:nvSpPr>
          <p:cNvPr id="20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98272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数组的应用</a:t>
            </a:r>
          </a:p>
        </p:txBody>
      </p:sp>
      <p:sp>
        <p:nvSpPr>
          <p:cNvPr id="21" name="剪去对角的矩形 20"/>
          <p:cNvSpPr/>
          <p:nvPr/>
        </p:nvSpPr>
        <p:spPr>
          <a:xfrm>
            <a:off x="226695" y="207010"/>
            <a:ext cx="377952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标题 198657"/>
          <p:cNvSpPr>
            <a:spLocks noGrp="1"/>
          </p:cNvSpPr>
          <p:nvPr/>
        </p:nvSpPr>
        <p:spPr>
          <a:xfrm>
            <a:off x="400050" y="267335"/>
            <a:ext cx="3855720" cy="603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  <a:sym typeface="+mn-ea"/>
              </a:rPr>
              <a:t>实例  猴子选大王</a:t>
            </a:r>
            <a:endParaRPr lang="zh-CN" altLang="en-US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9620" y="895350"/>
            <a:ext cx="10537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不妨以</a:t>
            </a:r>
            <a:r>
              <a:rPr lang="en-US" altLang="zh-CN" sz="2400"/>
              <a:t>n=6,m=4</a:t>
            </a:r>
            <a:r>
              <a:rPr lang="zh-CN" altLang="en-US" sz="2400"/>
              <a:t>为例，用数组</a:t>
            </a:r>
            <a:r>
              <a:rPr lang="en-US" altLang="zh-CN" sz="2400"/>
              <a:t>a</a:t>
            </a:r>
            <a:r>
              <a:rPr lang="zh-CN" altLang="en-US" sz="2400"/>
              <a:t>存放猴子的状态。</a:t>
            </a:r>
            <a:r>
              <a:rPr lang="en-US" altLang="zh-CN" sz="2400"/>
              <a:t>p</a:t>
            </a:r>
            <a:r>
              <a:rPr lang="zh-CN" altLang="en-US" sz="2400"/>
              <a:t>计数</a:t>
            </a:r>
            <a:r>
              <a:rPr lang="en-US" altLang="zh-CN" sz="2400"/>
              <a:t>,k</a:t>
            </a:r>
            <a:r>
              <a:rPr lang="zh-CN" altLang="en-US" sz="2400"/>
              <a:t>记录圈中猴子数</a:t>
            </a:r>
          </a:p>
          <a:p>
            <a:r>
              <a:rPr lang="en-US" altLang="zh-CN" sz="2400"/>
              <a:t>a[i]=1</a:t>
            </a:r>
            <a:r>
              <a:rPr lang="zh-CN" altLang="en-US" sz="2400"/>
              <a:t>，第</a:t>
            </a:r>
            <a:r>
              <a:rPr lang="en-US" altLang="zh-CN" sz="2400"/>
              <a:t>i</a:t>
            </a:r>
            <a:r>
              <a:rPr lang="zh-CN" altLang="en-US" sz="2400"/>
              <a:t>号猴子在圈，</a:t>
            </a:r>
          </a:p>
          <a:p>
            <a:r>
              <a:rPr lang="en-US" altLang="zh-CN" sz="2400"/>
              <a:t>a[i]=0</a:t>
            </a:r>
            <a:r>
              <a:rPr lang="zh-CN" altLang="en-US" sz="2400"/>
              <a:t>，第</a:t>
            </a:r>
            <a:r>
              <a:rPr lang="en-US" altLang="zh-CN" sz="2400"/>
              <a:t>i</a:t>
            </a:r>
            <a:r>
              <a:rPr lang="zh-CN" altLang="en-US" sz="2400"/>
              <a:t>号猴子已出圈。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69620" y="2094230"/>
            <a:ext cx="4202430" cy="3907155"/>
            <a:chOff x="2706" y="2781"/>
            <a:chExt cx="6618" cy="6153"/>
          </a:xfrm>
        </p:grpSpPr>
        <p:sp>
          <p:nvSpPr>
            <p:cNvPr id="8" name="矩形 7"/>
            <p:cNvSpPr/>
            <p:nvPr/>
          </p:nvSpPr>
          <p:spPr>
            <a:xfrm flipH="1">
              <a:off x="4848" y="2781"/>
              <a:ext cx="718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4000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1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706" y="3256"/>
              <a:ext cx="6618" cy="5678"/>
              <a:chOff x="5168" y="3256"/>
              <a:chExt cx="6618" cy="567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949" y="3894"/>
                <a:ext cx="4890" cy="4624"/>
              </a:xfrm>
              <a:prstGeom prst="ellipse">
                <a:avLst/>
              </a:prstGeom>
              <a:noFill/>
              <a:ln w="76200"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" name="图片 24" descr="7A1BF6FE00ED822F26911D87C198488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33" y="5273"/>
                <a:ext cx="1189" cy="1254"/>
              </a:xfrm>
              <a:prstGeom prst="rect">
                <a:avLst/>
              </a:prstGeom>
            </p:spPr>
          </p:pic>
          <p:pic>
            <p:nvPicPr>
              <p:cNvPr id="26" name="图片 25" descr="07BC31B8238F78A96D0D48F4E5788F01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6F6F6">
                      <a:alpha val="100000"/>
                    </a:srgbClr>
                  </a:clrFrom>
                  <a:clrTo>
                    <a:srgbClr val="F6F6F6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29" y="3320"/>
                <a:ext cx="1544" cy="1240"/>
              </a:xfrm>
              <a:prstGeom prst="rect">
                <a:avLst/>
              </a:prstGeom>
            </p:spPr>
          </p:pic>
          <p:pic>
            <p:nvPicPr>
              <p:cNvPr id="27" name="图片 26" descr="016289C64FB663FF179FE29937202801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6F6F6">
                      <a:alpha val="100000"/>
                    </a:srgbClr>
                  </a:clrFrom>
                  <a:clrTo>
                    <a:srgbClr val="F6F6F6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357" y="6527"/>
                <a:ext cx="2487" cy="2164"/>
              </a:xfrm>
              <a:prstGeom prst="rect">
                <a:avLst/>
              </a:prstGeom>
            </p:spPr>
          </p:pic>
          <p:pic>
            <p:nvPicPr>
              <p:cNvPr id="28" name="图片 27" descr="0FA5E9EFFF0BDEB4661DD84AB6D514E9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6F6F6">
                      <a:alpha val="100000"/>
                    </a:srgbClr>
                  </a:clrFrom>
                  <a:clrTo>
                    <a:srgbClr val="F6F6F6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381" y="5171"/>
                <a:ext cx="1350" cy="1458"/>
              </a:xfrm>
              <a:prstGeom prst="rect">
                <a:avLst/>
              </a:prstGeom>
            </p:spPr>
          </p:pic>
          <p:pic>
            <p:nvPicPr>
              <p:cNvPr id="29" name="图片 28" descr="A6A500D4F6B7741914E701BFFF885F45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6F6F6">
                      <a:alpha val="100000"/>
                    </a:srgbClr>
                  </a:clrFrom>
                  <a:clrTo>
                    <a:srgbClr val="F6F6F6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487" y="3256"/>
                <a:ext cx="2057" cy="1915"/>
              </a:xfrm>
              <a:prstGeom prst="rect">
                <a:avLst/>
              </a:prstGeom>
            </p:spPr>
          </p:pic>
          <p:pic>
            <p:nvPicPr>
              <p:cNvPr id="30" name="图片 29" descr="E7444633B07CDEE1CF3E16F95F74D95C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6F6F6">
                      <a:alpha val="100000"/>
                    </a:srgbClr>
                  </a:clrFrom>
                  <a:clrTo>
                    <a:srgbClr val="F6F6F6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901" y="6824"/>
                <a:ext cx="2342" cy="2110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9927" y="3256"/>
                <a:ext cx="733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4000" b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2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1054" y="4843"/>
                <a:ext cx="733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4000" b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3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0106" y="7405"/>
                <a:ext cx="733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4000" b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4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690" y="7405"/>
                <a:ext cx="733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4000" b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5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168" y="4560"/>
                <a:ext cx="733" cy="1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altLang="zh-CN" sz="4000" b="1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6</a:t>
                </a:r>
              </a:p>
            </p:txBody>
          </p:sp>
        </p:grpSp>
      </p:grpSp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6453505" y="1833245"/>
          <a:ext cx="5033010" cy="1059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9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5397500" y="1887220"/>
          <a:ext cx="1042035" cy="9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下  标</a:t>
                      </a:r>
                    </a:p>
                  </a:txBody>
                  <a:tcP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  <a:r>
                        <a:rPr lang="zh-CN" altLang="en-US" sz="2400"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数组</a:t>
                      </a:r>
                    </a:p>
                  </a:txBody>
                  <a:tcPr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/>
          <p:nvPr/>
        </p:nvGraphicFramePr>
        <p:xfrm>
          <a:off x="6439535" y="2376170"/>
          <a:ext cx="5048250" cy="516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1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62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5501640" y="2892425"/>
            <a:ext cx="99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p=0</a:t>
            </a:r>
          </a:p>
        </p:txBody>
      </p:sp>
      <p:sp>
        <p:nvSpPr>
          <p:cNvPr id="23" name="上箭头 22"/>
          <p:cNvSpPr/>
          <p:nvPr/>
        </p:nvSpPr>
        <p:spPr>
          <a:xfrm>
            <a:off x="6196965" y="2892425"/>
            <a:ext cx="348615" cy="352425"/>
          </a:xfrm>
          <a:prstGeom prst="upArrow">
            <a:avLst/>
          </a:prstGeom>
          <a:solidFill>
            <a:schemeClr val="accent4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196965" y="3316605"/>
            <a:ext cx="99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p=1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099300" y="3274695"/>
            <a:ext cx="99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p=2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947660" y="3254375"/>
            <a:ext cx="1002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p=3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839835" y="3245485"/>
            <a:ext cx="10026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800" b="1">
                <a:solidFill>
                  <a:srgbClr val="FF0000"/>
                </a:solidFill>
                <a:effectLst/>
              </a:rPr>
              <a:t>p=4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534660" y="4377690"/>
            <a:ext cx="980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k=6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203690" y="2426335"/>
            <a:ext cx="410210" cy="368300"/>
          </a:xfrm>
          <a:prstGeom prst="rect">
            <a:avLst/>
          </a:prstGeom>
          <a:solidFill>
            <a:srgbClr val="D2DDF5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9135745" y="2376170"/>
            <a:ext cx="41021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9203690" y="2393950"/>
            <a:ext cx="420370" cy="4603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0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818245" y="4377690"/>
            <a:ext cx="102425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k=5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839200" y="3254375"/>
            <a:ext cx="100266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800" b="1">
                <a:solidFill>
                  <a:srgbClr val="FF0000"/>
                </a:solidFill>
                <a:effectLst/>
              </a:rPr>
              <a:t>p=0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773920" y="3213735"/>
            <a:ext cx="99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p=1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94340" y="3203575"/>
            <a:ext cx="991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p=2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86170" y="3302000"/>
            <a:ext cx="100266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p=3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39940" y="3274695"/>
            <a:ext cx="100266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800" b="1">
                <a:solidFill>
                  <a:srgbClr val="FF0000"/>
                </a:solidFill>
                <a:effectLst/>
              </a:rPr>
              <a:t>p=4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251700" y="3251200"/>
            <a:ext cx="100266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800" b="1">
                <a:solidFill>
                  <a:srgbClr val="FF0000"/>
                </a:solidFill>
                <a:effectLst/>
              </a:rPr>
              <a:t>p=0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456170" y="2386330"/>
            <a:ext cx="410210" cy="4603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456170" y="2395855"/>
            <a:ext cx="473075" cy="4603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0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118350" y="4387850"/>
            <a:ext cx="102425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k=4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958455" y="3213735"/>
            <a:ext cx="99187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p=1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738360" y="3223895"/>
            <a:ext cx="991870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p=2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0563860" y="3213735"/>
            <a:ext cx="100266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p=3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283325" y="3286125"/>
            <a:ext cx="100266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800" b="1">
                <a:solidFill>
                  <a:srgbClr val="FF0000"/>
                </a:solidFill>
                <a:effectLst/>
              </a:rPr>
              <a:t>p=4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263005" y="3282315"/>
            <a:ext cx="100266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800" b="1">
                <a:solidFill>
                  <a:srgbClr val="FF0000"/>
                </a:solidFill>
                <a:effectLst/>
              </a:rPr>
              <a:t>p=0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579870" y="2385695"/>
            <a:ext cx="410210" cy="460375"/>
          </a:xfrm>
          <a:prstGeom prst="rect">
            <a:avLst/>
          </a:prstGeom>
          <a:solidFill>
            <a:srgbClr val="D2DDF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579870" y="2386330"/>
            <a:ext cx="473075" cy="4603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0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075045" y="4377690"/>
            <a:ext cx="102425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k=3</a:t>
            </a:r>
          </a:p>
        </p:txBody>
      </p:sp>
      <p:sp>
        <p:nvSpPr>
          <p:cNvPr id="57" name="矩形 56"/>
          <p:cNvSpPr/>
          <p:nvPr/>
        </p:nvSpPr>
        <p:spPr>
          <a:xfrm>
            <a:off x="4744720" y="267335"/>
            <a:ext cx="5770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出圈时需要做哪些工作？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35469 -0.002500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250 -0.002870 L 0.104427 -0.005556 " pathEditMode="relative" rAng="0" ptsTypes="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427 -0.004074 L 0.182240 0.000648 " pathEditMode="relative" ptsTypes="">
                                      <p:cBhvr>
                                        <p:cTn id="3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469 0.000648 L 0.250313 0.000648 " pathEditMode="relative" ptsTypes="">
                                      <p:cBhvr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437 -0.000742 L 0.317396 -0.002316 " pathEditMode="relative" rAng="0" ptsTypes="">
                                      <p:cBhvr>
                                        <p:cTn id="9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740 -0.002130 L 0.389010 -0.000556 " pathEditMode="relative" ptsTypes="">
                                      <p:cBhvr>
                                        <p:cTn id="10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3422 -0.008378 C 0.355509 -0.007239 0.257898 -0.003224 0.190297 -0.003187 C 0.122695 -0.003150 0.083732 -0.007151 0.055368 -0.008190 C 0.027002 -0.009229 0.047100 -0.008440 0.048379 -0.008378 " pathEditMode="relative" rAng="0" ptsTypes="">
                                      <p:cBhvr>
                                        <p:cTn id="1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448 0.001019 L 0.113177 -0.000556 " pathEditMode="relative" ptsTypes="">
                                      <p:cBhvr>
                                        <p:cTn id="1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635 -0.000556 L 0.182135 0.001019 " pathEditMode="relative" ptsTypes="">
                                      <p:cBhvr>
                                        <p:cTn id="17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0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594 0.001019 L 0.246667 -0.002130 " pathEditMode="relative" ptsTypes="">
                                      <p:cBhvr>
                                        <p:cTn id="19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0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552 -0.000556 L 0.312969 -0.003704 " pathEditMode="relative" ptsTypes="">
                                      <p:cBhvr>
                                        <p:cTn id="19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0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198 -0.000556 L 0.385469 -0.003704 " pathEditMode="relative" ptsTypes="">
                                      <p:cBhvr>
                                        <p:cTn id="2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0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469 0.001019 L 0.038021 0.001019 " pathEditMode="relative" ptsTypes="">
                                      <p:cBhvr>
                                        <p:cTn id="2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000"/>
                            </p:stCondLst>
                            <p:childTnLst>
                              <p:par>
                                <p:cTn id="2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  <p:bldP spid="23" grpId="1" bldLvl="0" animBg="1"/>
      <p:bldP spid="23" grpId="2" bldLvl="0" animBg="1"/>
      <p:bldP spid="23" grpId="3" bldLvl="0" animBg="1"/>
      <p:bldP spid="23" grpId="4" bldLvl="0" animBg="1"/>
      <p:bldP spid="23" grpId="5" animBg="1"/>
      <p:bldP spid="23" grpId="6" animBg="1"/>
      <p:bldP spid="23" grpId="7" animBg="1"/>
      <p:bldP spid="23" grpId="8" animBg="1"/>
      <p:bldP spid="23" grpId="9" animBg="1"/>
      <p:bldP spid="23" grpId="10" animBg="1"/>
      <p:bldP spid="23" grpId="11" animBg="1"/>
      <p:bldP spid="23" grpId="12" animBg="1"/>
      <p:bldP spid="23" grpId="13" animBg="1"/>
      <p:bldP spid="32" grpId="0"/>
      <p:bldP spid="32" grpId="1"/>
      <p:bldP spid="35" grpId="0"/>
      <p:bldP spid="35" grpId="1"/>
      <p:bldP spid="36" grpId="0"/>
      <p:bldP spid="36" grpId="1"/>
      <p:bldP spid="37" grpId="0"/>
      <p:bldP spid="37" grpId="1"/>
      <p:bldP spid="40" grpId="0"/>
      <p:bldP spid="42" grpId="0"/>
      <p:bldP spid="39" grpId="0" bldLvl="0" animBg="1"/>
      <p:bldP spid="43" grpId="0" bldLvl="0" animBg="1"/>
      <p:bldP spid="43" grpId="1" bldLvl="0" animBg="1"/>
      <p:bldP spid="44" grpId="0" bldLvl="0" animBg="1"/>
      <p:bldP spid="44" grpId="1" bldLvl="0" animBg="1"/>
      <p:bldP spid="2" grpId="0"/>
      <p:bldP spid="2" grpId="1"/>
      <p:bldP spid="3" grpId="0"/>
      <p:bldP spid="3" grpId="1"/>
      <p:bldP spid="4" grpId="0" bldLvl="0" animBg="1"/>
      <p:bldP spid="4" grpId="1" bldLvl="0" animBg="1"/>
      <p:bldP spid="7" grpId="0" bldLvl="0" animBg="1"/>
      <p:bldP spid="7" grpId="1" bldLvl="0" animBg="1"/>
      <p:bldP spid="33" grpId="0" bldLvl="0" animBg="1"/>
      <p:bldP spid="33" grpId="1" bldLvl="0" animBg="1"/>
      <p:bldP spid="45" grpId="0" bldLvl="0" animBg="1"/>
      <p:bldP spid="46" grpId="0" bldLvl="0" animBg="1"/>
      <p:bldP spid="47" grpId="0" bldLvl="0" animBg="1"/>
      <p:bldP spid="47" grpId="1" animBg="1"/>
      <p:bldP spid="48" grpId="0" bldLvl="0" animBg="1"/>
      <p:bldP spid="48" grpId="1" bldLvl="0" animBg="1"/>
      <p:bldP spid="49" grpId="0" bldLvl="0" animBg="1"/>
      <p:bldP spid="49" grpId="1" bldLvl="0" animBg="1"/>
      <p:bldP spid="50" grpId="0" bldLvl="0" animBg="1"/>
      <p:bldP spid="50" grpId="1" bldLvl="0" animBg="1"/>
      <p:bldP spid="52" grpId="0" bldLvl="0" animBg="1"/>
      <p:bldP spid="52" grpId="1" bldLvl="0" animBg="1"/>
      <p:bldP spid="53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1586210" y="6696075"/>
            <a:ext cx="4991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i="1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9770" y="870585"/>
            <a:ext cx="9418955" cy="571143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#include&lt;</a:t>
            </a:r>
            <a:r>
              <a:rPr lang="en-US" altLang="zh-CN" sz="2400" dirty="0">
                <a:latin typeface="Consolas" panose="020B0609020204030204" pitchFamily="49" charset="0"/>
                <a:ea typeface="Hack Nerd Font Mono" panose="020B0609030202020204" pitchFamily="49" charset="0"/>
                <a:cs typeface="Consolas" panose="020B0609020204030204" pitchFamily="49" charset="0"/>
              </a:rPr>
              <a:t>bits/</a:t>
            </a:r>
            <a:r>
              <a:rPr lang="en-US" altLang="zh-CN" sz="2400" dirty="0" err="1">
                <a:latin typeface="Consolas" panose="020B0609020204030204" pitchFamily="49" charset="0"/>
                <a:ea typeface="Hack Nerd Font Mono" panose="020B0609030202020204" pitchFamily="49" charset="0"/>
                <a:cs typeface="Consolas" panose="020B0609020204030204" pitchFamily="49" charset="0"/>
              </a:rPr>
              <a:t>stdc</a:t>
            </a:r>
            <a:r>
              <a:rPr lang="en-US" altLang="zh-CN" sz="2400" dirty="0">
                <a:latin typeface="Consolas" panose="020B0609020204030204" pitchFamily="49" charset="0"/>
                <a:ea typeface="Hack Nerd Font Mono" panose="020B0609030202020204" pitchFamily="49" charset="0"/>
                <a:cs typeface="Consolas" panose="020B0609020204030204" pitchFamily="49" charset="0"/>
              </a:rPr>
              <a:t>++.h</a:t>
            </a: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using namespace std;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int a[5005]</a:t>
            </a:r>
            <a:r>
              <a:rPr lang="en-US" altLang="zh-CN" sz="2400" dirty="0">
                <a:latin typeface="Consolas" panose="020B0609020204030204" pitchFamily="49" charset="0"/>
                <a:ea typeface="Hack Nerd Font Mono" panose="020B0609030202020204" pitchFamily="49" charset="0"/>
                <a:cs typeface="Consolas" panose="020B0609020204030204" pitchFamily="49" charset="0"/>
              </a:rPr>
              <a:t>,</a:t>
            </a:r>
            <a:r>
              <a:rPr lang="en-US" altLang="zh-CN" sz="2400" dirty="0" err="1">
                <a:latin typeface="Consolas" panose="020B0609020204030204" pitchFamily="49" charset="0"/>
                <a:ea typeface="Hack Nerd Font Mono" panose="020B0609030202020204" pitchFamily="49" charset="0"/>
                <a:cs typeface="Consolas" panose="020B0609020204030204" pitchFamily="49" charset="0"/>
              </a:rPr>
              <a:t>m,n,k,p</a:t>
            </a:r>
            <a:r>
              <a:rPr lang="en-US" altLang="zh-CN" sz="2400" dirty="0">
                <a:latin typeface="Consolas" panose="020B0609020204030204" pitchFamily="49" charset="0"/>
                <a:ea typeface="Hack Nerd Font Mono" panose="020B0609030202020204" pitchFamily="49" charset="0"/>
                <a:cs typeface="Consolas" panose="020B0609020204030204" pitchFamily="49" charset="0"/>
              </a:rPr>
              <a:t>;</a:t>
            </a:r>
            <a:endParaRPr lang="zh-CN" altLang="en-US" sz="2400" dirty="0">
              <a:latin typeface="Consolas" panose="020B0609020204030204" pitchFamily="49" charset="0"/>
              <a:ea typeface="Arial Unicode MS" charset="-122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int main(){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	cin&gt;&gt;n&gt;&gt;m;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	for (int i=1; i&lt;=n; i++)   a[i]=1;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	k=n, p=0;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	while (k&gt;1)</a:t>
            </a:r>
            <a:r>
              <a:rPr lang="en-US" altLang="zh-CN" sz="2400" dirty="0">
                <a:latin typeface="Consolas" panose="020B0609020204030204" pitchFamily="49" charset="0"/>
                <a:ea typeface="Hack Nerd Font Mono" panose="020B0609030202020204" pitchFamily="49" charset="0"/>
                <a:cs typeface="Consolas" panose="020B0609020204030204" pitchFamily="49" charset="0"/>
              </a:rPr>
              <a:t>{</a:t>
            </a:r>
            <a:endParaRPr lang="zh-CN" altLang="en-US" sz="2400" dirty="0">
              <a:latin typeface="Consolas" panose="020B0609020204030204" pitchFamily="49" charset="0"/>
              <a:ea typeface="Arial Unicode MS" charset="-122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	      for (int i=1; i&lt;=n; i++)  {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		p+=a[i];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		if(p==m){    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              </a:t>
            </a:r>
            <a:r>
              <a:rPr lang="en-US" altLang="zh-CN" sz="2400" dirty="0">
                <a:latin typeface="Consolas" panose="020B0609020204030204" pitchFamily="49" charset="0"/>
                <a:ea typeface="Hack Nerd Font Mono" panose="020B0609030202020204" pitchFamily="49" charset="0"/>
                <a:cs typeface="Consolas" panose="020B0609020204030204" pitchFamily="49" charset="0"/>
              </a:rPr>
              <a:t>		</a:t>
            </a: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 cout&lt;&lt;i&lt;&lt;" ";  </a:t>
            </a: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  <a:sym typeface="+mn-ea"/>
              </a:rPr>
              <a:t> p=0;  </a:t>
            </a: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a[i]=0;  k--;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	              }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	          }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	}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	for (int i=1; i&lt;=n; i++)   if(a[i]) cout&lt;&lt;i&lt;&lt;endl; 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 </a:t>
            </a:r>
            <a:r>
              <a:rPr lang="en-US" altLang="zh-CN" sz="2400" dirty="0">
                <a:latin typeface="Consolas" panose="020B0609020204030204" pitchFamily="49" charset="0"/>
                <a:ea typeface="Hack Nerd Font Mono" panose="020B0609030202020204" pitchFamily="49" charset="0"/>
                <a:cs typeface="Consolas" panose="020B0609020204030204" pitchFamily="49" charset="0"/>
              </a:rPr>
              <a:t>	</a:t>
            </a: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return 0;</a:t>
            </a:r>
          </a:p>
          <a:p>
            <a:pPr>
              <a:lnSpc>
                <a:spcPct val="80000"/>
              </a:lnSpc>
            </a:pPr>
            <a:r>
              <a:rPr lang="zh-CN" altLang="en-US" sz="2400" dirty="0">
                <a:latin typeface="Consolas" panose="020B0609020204030204" pitchFamily="49" charset="0"/>
                <a:ea typeface="Arial Unicode MS" charset="-122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0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982720" cy="603250"/>
          </a:xfrm>
        </p:spPr>
        <p:txBody>
          <a:bodyPr vert="horz" lIns="91440" tIns="45720" rIns="91440" bIns="45720" anchor="ctr">
            <a:normAutofit fontScale="90000"/>
          </a:bodyPr>
          <a:lstStyle/>
          <a:p>
            <a:pPr algn="l"/>
            <a:r>
              <a:rPr lang="zh-CN" altLang="en-US" sz="3600" b="1" dirty="0">
                <a:solidFill>
                  <a:schemeClr val="bg1"/>
                </a:solidFill>
              </a:rPr>
              <a:t>数组的应用</a:t>
            </a:r>
          </a:p>
        </p:txBody>
      </p:sp>
      <p:sp>
        <p:nvSpPr>
          <p:cNvPr id="21" name="剪去对角的矩形 20"/>
          <p:cNvSpPr/>
          <p:nvPr/>
        </p:nvSpPr>
        <p:spPr>
          <a:xfrm>
            <a:off x="226695" y="207010"/>
            <a:ext cx="377952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标题 198657"/>
          <p:cNvSpPr>
            <a:spLocks noGrp="1"/>
          </p:cNvSpPr>
          <p:nvPr/>
        </p:nvSpPr>
        <p:spPr>
          <a:xfrm>
            <a:off x="400050" y="267335"/>
            <a:ext cx="3855720" cy="603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  <a:sym typeface="+mn-ea"/>
              </a:rPr>
              <a:t>实例  猴子选大王</a:t>
            </a:r>
            <a:endParaRPr lang="zh-CN" altLang="en-US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对角的矩形 7"/>
          <p:cNvSpPr/>
          <p:nvPr/>
        </p:nvSpPr>
        <p:spPr>
          <a:xfrm>
            <a:off x="226695" y="207010"/>
            <a:ext cx="224472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171005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dist"/>
            <a:r>
              <a:rPr lang="zh-CN" sz="40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+mn-cs"/>
              </a:rPr>
              <a:t>总结</a:t>
            </a:r>
            <a:endParaRPr lang="zh-CN" sz="40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454650" y="870585"/>
            <a:ext cx="2351405" cy="687847"/>
            <a:chOff x="9919" y="3687"/>
            <a:chExt cx="1337" cy="4024"/>
          </a:xfrm>
        </p:grpSpPr>
        <p:grpSp>
          <p:nvGrpSpPr>
            <p:cNvPr id="19" name="组合 18"/>
            <p:cNvGrpSpPr/>
            <p:nvPr/>
          </p:nvGrpSpPr>
          <p:grpSpPr>
            <a:xfrm>
              <a:off x="9919" y="3687"/>
              <a:ext cx="1337" cy="3856"/>
              <a:chOff x="8658" y="3747"/>
              <a:chExt cx="1337" cy="3856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8658" y="3747"/>
                <a:ext cx="1337" cy="3856"/>
              </a:xfrm>
              <a:prstGeom prst="roundRect">
                <a:avLst/>
              </a:prstGeom>
              <a:ln w="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8672" y="3747"/>
                <a:ext cx="1318" cy="3849"/>
              </a:xfrm>
              <a:prstGeom prst="roundRect">
                <a:avLst/>
              </a:prstGeom>
              <a:solidFill>
                <a:schemeClr val="bg1"/>
              </a:solidFill>
              <a:ln w="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10027" y="3758"/>
              <a:ext cx="1203" cy="3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sz="3800">
                  <a:solidFill>
                    <a:srgbClr val="C00000"/>
                  </a:solidFill>
                  <a:effectLst/>
                  <a:latin typeface="方正大黑简体" panose="02000000000000000000" charset="-122"/>
                  <a:ea typeface="方正大黑简体" panose="02000000000000000000" charset="-122"/>
                </a:rPr>
                <a:t>数  组</a:t>
              </a:r>
            </a:p>
          </p:txBody>
        </p:sp>
      </p:grp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876301" y="1975374"/>
            <a:ext cx="4086382" cy="1962912"/>
            <a:chOff x="254138" y="1749867"/>
            <a:chExt cx="5263253" cy="2528226"/>
          </a:xfrm>
        </p:grpSpPr>
        <p:sp>
          <p:nvSpPr>
            <p:cNvPr id="4" name="任意多边形 3"/>
            <p:cNvSpPr/>
            <p:nvPr>
              <p:custDataLst>
                <p:tags r:id="rId18"/>
              </p:custDataLst>
            </p:nvPr>
          </p:nvSpPr>
          <p:spPr>
            <a:xfrm rot="18900000">
              <a:off x="254138" y="3533026"/>
              <a:ext cx="5263253" cy="745067"/>
            </a:xfrm>
            <a:custGeom>
              <a:avLst/>
              <a:gdLst>
                <a:gd name="connsiteX0" fmla="*/ 5263253 w 5263253"/>
                <a:gd name="connsiteY0" fmla="*/ 0 h 745067"/>
                <a:gd name="connsiteX1" fmla="*/ 4890719 w 5263253"/>
                <a:gd name="connsiteY1" fmla="*/ 372534 h 745067"/>
                <a:gd name="connsiteX2" fmla="*/ 5263253 w 5263253"/>
                <a:gd name="connsiteY2" fmla="*/ 745067 h 745067"/>
                <a:gd name="connsiteX3" fmla="*/ 745067 w 5263253"/>
                <a:gd name="connsiteY3" fmla="*/ 745067 h 745067"/>
                <a:gd name="connsiteX4" fmla="*/ 0 w 5263253"/>
                <a:gd name="connsiteY4" fmla="*/ 0 h 7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3253" h="745067">
                  <a:moveTo>
                    <a:pt x="5263253" y="0"/>
                  </a:moveTo>
                  <a:lnTo>
                    <a:pt x="4890719" y="372534"/>
                  </a:lnTo>
                  <a:lnTo>
                    <a:pt x="5263253" y="745067"/>
                  </a:lnTo>
                  <a:lnTo>
                    <a:pt x="745067" y="745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D29"/>
            </a:solidFill>
          </p:spPr>
          <p:txBody>
            <a:bodyPr rot="0" spcFirstLastPara="0" vertOverflow="overflow" horzOverflow="overflow" vert="horz" wrap="square" lIns="360000" tIns="45720" rIns="36000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2400" b="1" kern="0" spc="15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数组的定义</a:t>
              </a:r>
            </a:p>
          </p:txBody>
        </p:sp>
        <p:sp>
          <p:nvSpPr>
            <p:cNvPr id="11" name="任意多边形 10"/>
            <p:cNvSpPr/>
            <p:nvPr>
              <p:custDataLst>
                <p:tags r:id="rId19"/>
              </p:custDataLst>
            </p:nvPr>
          </p:nvSpPr>
          <p:spPr>
            <a:xfrm>
              <a:off x="4514616" y="1749867"/>
              <a:ext cx="526842" cy="526843"/>
            </a:xfrm>
            <a:custGeom>
              <a:avLst/>
              <a:gdLst>
                <a:gd name="connsiteX0" fmla="*/ 0 w 526842"/>
                <a:gd name="connsiteY0" fmla="*/ 0 h 526843"/>
                <a:gd name="connsiteX1" fmla="*/ 526842 w 526842"/>
                <a:gd name="connsiteY1" fmla="*/ 1 h 526843"/>
                <a:gd name="connsiteX2" fmla="*/ 526842 w 526842"/>
                <a:gd name="connsiteY2" fmla="*/ 526842 h 526843"/>
                <a:gd name="connsiteX3" fmla="*/ 0 w 526842"/>
                <a:gd name="connsiteY3" fmla="*/ 526843 h 52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42" h="526843">
                  <a:moveTo>
                    <a:pt x="0" y="0"/>
                  </a:moveTo>
                  <a:lnTo>
                    <a:pt x="526842" y="1"/>
                  </a:lnTo>
                  <a:lnTo>
                    <a:pt x="526842" y="526842"/>
                  </a:lnTo>
                  <a:lnTo>
                    <a:pt x="0" y="526843"/>
                  </a:lnTo>
                  <a:close/>
                </a:path>
              </a:pathLst>
            </a:custGeom>
            <a:solidFill>
              <a:srgbClr val="B2BD29">
                <a:lumMod val="40000"/>
                <a:lumOff val="60000"/>
              </a:srgbClr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26" name="组合 25"/>
          <p:cNvGrpSpPr/>
          <p:nvPr>
            <p:custDataLst>
              <p:tags r:id="rId3"/>
            </p:custDataLst>
          </p:nvPr>
        </p:nvGrpSpPr>
        <p:grpSpPr>
          <a:xfrm>
            <a:off x="2146905" y="1975374"/>
            <a:ext cx="4086382" cy="1962912"/>
            <a:chOff x="1524742" y="1749867"/>
            <a:chExt cx="5263253" cy="2528226"/>
          </a:xfrm>
        </p:grpSpPr>
        <p:sp>
          <p:nvSpPr>
            <p:cNvPr id="5" name="任意多边形 4"/>
            <p:cNvSpPr/>
            <p:nvPr>
              <p:custDataLst>
                <p:tags r:id="rId16"/>
              </p:custDataLst>
            </p:nvPr>
          </p:nvSpPr>
          <p:spPr>
            <a:xfrm rot="18900000">
              <a:off x="1524742" y="3533026"/>
              <a:ext cx="5263253" cy="745067"/>
            </a:xfrm>
            <a:custGeom>
              <a:avLst/>
              <a:gdLst>
                <a:gd name="connsiteX0" fmla="*/ 5263253 w 5263253"/>
                <a:gd name="connsiteY0" fmla="*/ 0 h 745067"/>
                <a:gd name="connsiteX1" fmla="*/ 4890719 w 5263253"/>
                <a:gd name="connsiteY1" fmla="*/ 372534 h 745067"/>
                <a:gd name="connsiteX2" fmla="*/ 5263253 w 5263253"/>
                <a:gd name="connsiteY2" fmla="*/ 745067 h 745067"/>
                <a:gd name="connsiteX3" fmla="*/ 745067 w 5263253"/>
                <a:gd name="connsiteY3" fmla="*/ 745067 h 745067"/>
                <a:gd name="connsiteX4" fmla="*/ 0 w 5263253"/>
                <a:gd name="connsiteY4" fmla="*/ 0 h 7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3253" h="745067">
                  <a:moveTo>
                    <a:pt x="5263253" y="0"/>
                  </a:moveTo>
                  <a:lnTo>
                    <a:pt x="4890719" y="372534"/>
                  </a:lnTo>
                  <a:lnTo>
                    <a:pt x="5263253" y="745067"/>
                  </a:lnTo>
                  <a:lnTo>
                    <a:pt x="745067" y="745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ABB1"/>
            </a:solidFill>
          </p:spPr>
          <p:txBody>
            <a:bodyPr rot="0" spcFirstLastPara="0" vertOverflow="overflow" horzOverflow="overflow" vert="horz" wrap="square" lIns="360000" tIns="45720" rIns="36000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2400" b="1" kern="0" spc="1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数组的输入与输出</a:t>
              </a:r>
              <a:endParaRPr lang="zh-CN" altLang="en-US" sz="2400" b="1" kern="0" spc="15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7"/>
              </p:custDataLst>
            </p:nvPr>
          </p:nvSpPr>
          <p:spPr>
            <a:xfrm>
              <a:off x="5785220" y="1749867"/>
              <a:ext cx="526842" cy="526843"/>
            </a:xfrm>
            <a:custGeom>
              <a:avLst/>
              <a:gdLst>
                <a:gd name="connsiteX0" fmla="*/ 0 w 526842"/>
                <a:gd name="connsiteY0" fmla="*/ 0 h 526843"/>
                <a:gd name="connsiteX1" fmla="*/ 526842 w 526842"/>
                <a:gd name="connsiteY1" fmla="*/ 1 h 526843"/>
                <a:gd name="connsiteX2" fmla="*/ 526842 w 526842"/>
                <a:gd name="connsiteY2" fmla="*/ 526842 h 526843"/>
                <a:gd name="connsiteX3" fmla="*/ 0 w 526842"/>
                <a:gd name="connsiteY3" fmla="*/ 526843 h 52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42" h="526843">
                  <a:moveTo>
                    <a:pt x="0" y="0"/>
                  </a:moveTo>
                  <a:lnTo>
                    <a:pt x="526842" y="1"/>
                  </a:lnTo>
                  <a:lnTo>
                    <a:pt x="526842" y="526842"/>
                  </a:lnTo>
                  <a:lnTo>
                    <a:pt x="0" y="526843"/>
                  </a:lnTo>
                  <a:close/>
                </a:path>
              </a:pathLst>
            </a:custGeom>
            <a:solidFill>
              <a:srgbClr val="E7ABB1">
                <a:lumMod val="40000"/>
                <a:lumOff val="60000"/>
              </a:srgbClr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</a:t>
              </a:r>
            </a:p>
          </p:txBody>
        </p:sp>
      </p:grpSp>
      <p:grpSp>
        <p:nvGrpSpPr>
          <p:cNvPr id="27" name="组合 26"/>
          <p:cNvGrpSpPr/>
          <p:nvPr>
            <p:custDataLst>
              <p:tags r:id="rId4"/>
            </p:custDataLst>
          </p:nvPr>
        </p:nvGrpSpPr>
        <p:grpSpPr>
          <a:xfrm>
            <a:off x="3417509" y="1975374"/>
            <a:ext cx="4086382" cy="1962912"/>
            <a:chOff x="2795346" y="1749867"/>
            <a:chExt cx="5263253" cy="2528226"/>
          </a:xfrm>
        </p:grpSpPr>
        <p:sp>
          <p:nvSpPr>
            <p:cNvPr id="14" name="任意多边形 13"/>
            <p:cNvSpPr/>
            <p:nvPr>
              <p:custDataLst>
                <p:tags r:id="rId14"/>
              </p:custDataLst>
            </p:nvPr>
          </p:nvSpPr>
          <p:spPr>
            <a:xfrm rot="18900000">
              <a:off x="2795346" y="3533026"/>
              <a:ext cx="5263253" cy="745067"/>
            </a:xfrm>
            <a:custGeom>
              <a:avLst/>
              <a:gdLst>
                <a:gd name="connsiteX0" fmla="*/ 5263253 w 5263253"/>
                <a:gd name="connsiteY0" fmla="*/ 0 h 745067"/>
                <a:gd name="connsiteX1" fmla="*/ 4890719 w 5263253"/>
                <a:gd name="connsiteY1" fmla="*/ 372534 h 745067"/>
                <a:gd name="connsiteX2" fmla="*/ 5263253 w 5263253"/>
                <a:gd name="connsiteY2" fmla="*/ 745067 h 745067"/>
                <a:gd name="connsiteX3" fmla="*/ 745067 w 5263253"/>
                <a:gd name="connsiteY3" fmla="*/ 745067 h 745067"/>
                <a:gd name="connsiteX4" fmla="*/ 0 w 5263253"/>
                <a:gd name="connsiteY4" fmla="*/ 0 h 7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3253" h="745067">
                  <a:moveTo>
                    <a:pt x="5263253" y="0"/>
                  </a:moveTo>
                  <a:lnTo>
                    <a:pt x="4890719" y="372534"/>
                  </a:lnTo>
                  <a:lnTo>
                    <a:pt x="5263253" y="745067"/>
                  </a:lnTo>
                  <a:lnTo>
                    <a:pt x="745067" y="745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B07A"/>
            </a:solidFill>
          </p:spPr>
          <p:txBody>
            <a:bodyPr rot="0" spcFirstLastPara="0" vertOverflow="overflow" horzOverflow="overflow" vert="horz" wrap="square" lIns="360000" tIns="45720" rIns="36000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2400" b="1" kern="0" spc="1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数组的查询与统计</a:t>
              </a:r>
              <a:endParaRPr lang="zh-CN" altLang="en-US" sz="2400" b="1" kern="0" spc="15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15"/>
              </p:custDataLst>
            </p:nvPr>
          </p:nvSpPr>
          <p:spPr>
            <a:xfrm>
              <a:off x="7055824" y="1749867"/>
              <a:ext cx="526842" cy="526843"/>
            </a:xfrm>
            <a:custGeom>
              <a:avLst/>
              <a:gdLst>
                <a:gd name="connsiteX0" fmla="*/ 0 w 526842"/>
                <a:gd name="connsiteY0" fmla="*/ 0 h 526843"/>
                <a:gd name="connsiteX1" fmla="*/ 526842 w 526842"/>
                <a:gd name="connsiteY1" fmla="*/ 1 h 526843"/>
                <a:gd name="connsiteX2" fmla="*/ 526842 w 526842"/>
                <a:gd name="connsiteY2" fmla="*/ 526842 h 526843"/>
                <a:gd name="connsiteX3" fmla="*/ 0 w 526842"/>
                <a:gd name="connsiteY3" fmla="*/ 526843 h 52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42" h="526843">
                  <a:moveTo>
                    <a:pt x="0" y="0"/>
                  </a:moveTo>
                  <a:lnTo>
                    <a:pt x="526842" y="1"/>
                  </a:lnTo>
                  <a:lnTo>
                    <a:pt x="526842" y="526842"/>
                  </a:lnTo>
                  <a:lnTo>
                    <a:pt x="0" y="526843"/>
                  </a:lnTo>
                  <a:close/>
                </a:path>
              </a:pathLst>
            </a:custGeom>
            <a:solidFill>
              <a:srgbClr val="E6B07A">
                <a:lumMod val="40000"/>
                <a:lumOff val="60000"/>
              </a:srgbClr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28" name="组合 27"/>
          <p:cNvGrpSpPr/>
          <p:nvPr>
            <p:custDataLst>
              <p:tags r:id="rId5"/>
            </p:custDataLst>
          </p:nvPr>
        </p:nvGrpSpPr>
        <p:grpSpPr>
          <a:xfrm>
            <a:off x="4688113" y="1975374"/>
            <a:ext cx="4086382" cy="1962912"/>
            <a:chOff x="4065950" y="1749867"/>
            <a:chExt cx="5263253" cy="2528226"/>
          </a:xfrm>
        </p:grpSpPr>
        <p:sp>
          <p:nvSpPr>
            <p:cNvPr id="13" name="任意多边形 12"/>
            <p:cNvSpPr/>
            <p:nvPr>
              <p:custDataLst>
                <p:tags r:id="rId12"/>
              </p:custDataLst>
            </p:nvPr>
          </p:nvSpPr>
          <p:spPr>
            <a:xfrm rot="18900000">
              <a:off x="4065950" y="3533026"/>
              <a:ext cx="5263253" cy="745067"/>
            </a:xfrm>
            <a:custGeom>
              <a:avLst/>
              <a:gdLst>
                <a:gd name="connsiteX0" fmla="*/ 5263253 w 5263253"/>
                <a:gd name="connsiteY0" fmla="*/ 0 h 745067"/>
                <a:gd name="connsiteX1" fmla="*/ 4890719 w 5263253"/>
                <a:gd name="connsiteY1" fmla="*/ 372534 h 745067"/>
                <a:gd name="connsiteX2" fmla="*/ 5263253 w 5263253"/>
                <a:gd name="connsiteY2" fmla="*/ 745067 h 745067"/>
                <a:gd name="connsiteX3" fmla="*/ 745067 w 5263253"/>
                <a:gd name="connsiteY3" fmla="*/ 745067 h 745067"/>
                <a:gd name="connsiteX4" fmla="*/ 0 w 5263253"/>
                <a:gd name="connsiteY4" fmla="*/ 0 h 7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3253" h="745067">
                  <a:moveTo>
                    <a:pt x="5263253" y="0"/>
                  </a:moveTo>
                  <a:lnTo>
                    <a:pt x="4890719" y="372534"/>
                  </a:lnTo>
                  <a:lnTo>
                    <a:pt x="5263253" y="745067"/>
                  </a:lnTo>
                  <a:lnTo>
                    <a:pt x="745067" y="745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D29"/>
            </a:solidFill>
          </p:spPr>
          <p:txBody>
            <a:bodyPr rot="0" spcFirstLastPara="0" vertOverflow="overflow" horzOverflow="overflow" vert="horz" wrap="square" lIns="360000" tIns="45720" rIns="36000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2400" b="1" kern="0" spc="1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数组的插入与删除</a:t>
              </a:r>
              <a:endParaRPr lang="zh-CN" altLang="en-US" sz="2400" b="1" kern="0" spc="15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 15"/>
            <p:cNvSpPr/>
            <p:nvPr>
              <p:custDataLst>
                <p:tags r:id="rId13"/>
              </p:custDataLst>
            </p:nvPr>
          </p:nvSpPr>
          <p:spPr>
            <a:xfrm>
              <a:off x="8326428" y="1749867"/>
              <a:ext cx="526842" cy="526843"/>
            </a:xfrm>
            <a:custGeom>
              <a:avLst/>
              <a:gdLst>
                <a:gd name="connsiteX0" fmla="*/ 0 w 526842"/>
                <a:gd name="connsiteY0" fmla="*/ 0 h 526843"/>
                <a:gd name="connsiteX1" fmla="*/ 526842 w 526842"/>
                <a:gd name="connsiteY1" fmla="*/ 1 h 526843"/>
                <a:gd name="connsiteX2" fmla="*/ 526842 w 526842"/>
                <a:gd name="connsiteY2" fmla="*/ 526842 h 526843"/>
                <a:gd name="connsiteX3" fmla="*/ 0 w 526842"/>
                <a:gd name="connsiteY3" fmla="*/ 526843 h 52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42" h="526843">
                  <a:moveTo>
                    <a:pt x="0" y="0"/>
                  </a:moveTo>
                  <a:lnTo>
                    <a:pt x="526842" y="1"/>
                  </a:lnTo>
                  <a:lnTo>
                    <a:pt x="526842" y="526842"/>
                  </a:lnTo>
                  <a:lnTo>
                    <a:pt x="0" y="526843"/>
                  </a:lnTo>
                  <a:close/>
                </a:path>
              </a:pathLst>
            </a:custGeom>
            <a:solidFill>
              <a:srgbClr val="B2BD29">
                <a:lumMod val="40000"/>
                <a:lumOff val="60000"/>
              </a:srgbClr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29" name="组合 28"/>
          <p:cNvGrpSpPr/>
          <p:nvPr>
            <p:custDataLst>
              <p:tags r:id="rId6"/>
            </p:custDataLst>
          </p:nvPr>
        </p:nvGrpSpPr>
        <p:grpSpPr>
          <a:xfrm>
            <a:off x="5958717" y="1975374"/>
            <a:ext cx="4086382" cy="1962912"/>
            <a:chOff x="5336554" y="1749867"/>
            <a:chExt cx="5263253" cy="2528226"/>
          </a:xfrm>
        </p:grpSpPr>
        <p:sp>
          <p:nvSpPr>
            <p:cNvPr id="20" name="任意多边形 19"/>
            <p:cNvSpPr/>
            <p:nvPr>
              <p:custDataLst>
                <p:tags r:id="rId10"/>
              </p:custDataLst>
            </p:nvPr>
          </p:nvSpPr>
          <p:spPr>
            <a:xfrm rot="18900000">
              <a:off x="5336554" y="3533026"/>
              <a:ext cx="5263253" cy="745067"/>
            </a:xfrm>
            <a:custGeom>
              <a:avLst/>
              <a:gdLst>
                <a:gd name="connsiteX0" fmla="*/ 5263253 w 5263253"/>
                <a:gd name="connsiteY0" fmla="*/ 0 h 745067"/>
                <a:gd name="connsiteX1" fmla="*/ 4890719 w 5263253"/>
                <a:gd name="connsiteY1" fmla="*/ 372534 h 745067"/>
                <a:gd name="connsiteX2" fmla="*/ 5263253 w 5263253"/>
                <a:gd name="connsiteY2" fmla="*/ 745067 h 745067"/>
                <a:gd name="connsiteX3" fmla="*/ 745067 w 5263253"/>
                <a:gd name="connsiteY3" fmla="*/ 745067 h 745067"/>
                <a:gd name="connsiteX4" fmla="*/ 0 w 5263253"/>
                <a:gd name="connsiteY4" fmla="*/ 0 h 7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3253" h="745067">
                  <a:moveTo>
                    <a:pt x="5263253" y="0"/>
                  </a:moveTo>
                  <a:lnTo>
                    <a:pt x="4890719" y="372534"/>
                  </a:lnTo>
                  <a:lnTo>
                    <a:pt x="5263253" y="745067"/>
                  </a:lnTo>
                  <a:lnTo>
                    <a:pt x="745067" y="745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ABB1"/>
            </a:solidFill>
          </p:spPr>
          <p:txBody>
            <a:bodyPr rot="0" spcFirstLastPara="0" vertOverflow="overflow" horzOverflow="overflow" vert="horz" wrap="square" lIns="360000" tIns="45720" rIns="36000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2400" b="1" kern="0" spc="15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数组的基础排序</a:t>
              </a:r>
              <a:endParaRPr lang="zh-CN" altLang="en-US" sz="2400" b="1" kern="0" spc="15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任意多边形 20"/>
            <p:cNvSpPr/>
            <p:nvPr>
              <p:custDataLst>
                <p:tags r:id="rId11"/>
              </p:custDataLst>
            </p:nvPr>
          </p:nvSpPr>
          <p:spPr>
            <a:xfrm>
              <a:off x="9597032" y="1749867"/>
              <a:ext cx="526842" cy="526843"/>
            </a:xfrm>
            <a:custGeom>
              <a:avLst/>
              <a:gdLst>
                <a:gd name="connsiteX0" fmla="*/ 0 w 526842"/>
                <a:gd name="connsiteY0" fmla="*/ 0 h 526843"/>
                <a:gd name="connsiteX1" fmla="*/ 526842 w 526842"/>
                <a:gd name="connsiteY1" fmla="*/ 1 h 526843"/>
                <a:gd name="connsiteX2" fmla="*/ 526842 w 526842"/>
                <a:gd name="connsiteY2" fmla="*/ 526842 h 526843"/>
                <a:gd name="connsiteX3" fmla="*/ 0 w 526842"/>
                <a:gd name="connsiteY3" fmla="*/ 526843 h 52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42" h="526843">
                  <a:moveTo>
                    <a:pt x="0" y="0"/>
                  </a:moveTo>
                  <a:lnTo>
                    <a:pt x="526842" y="1"/>
                  </a:lnTo>
                  <a:lnTo>
                    <a:pt x="526842" y="526842"/>
                  </a:lnTo>
                  <a:lnTo>
                    <a:pt x="0" y="526843"/>
                  </a:lnTo>
                  <a:close/>
                </a:path>
              </a:pathLst>
            </a:custGeom>
            <a:solidFill>
              <a:srgbClr val="E7ABB1">
                <a:lumMod val="40000"/>
                <a:lumOff val="60000"/>
              </a:srgbClr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</a:t>
              </a:r>
            </a:p>
          </p:txBody>
        </p:sp>
      </p:grpSp>
      <p:grpSp>
        <p:nvGrpSpPr>
          <p:cNvPr id="22" name="组合 21"/>
          <p:cNvGrpSpPr/>
          <p:nvPr>
            <p:custDataLst>
              <p:tags r:id="rId7"/>
            </p:custDataLst>
          </p:nvPr>
        </p:nvGrpSpPr>
        <p:grpSpPr>
          <a:xfrm>
            <a:off x="7229319" y="1975374"/>
            <a:ext cx="4086382" cy="1962912"/>
            <a:chOff x="6640883" y="1749867"/>
            <a:chExt cx="5263253" cy="2528226"/>
          </a:xfrm>
        </p:grpSpPr>
        <p:sp>
          <p:nvSpPr>
            <p:cNvPr id="23" name="任意多边形 22"/>
            <p:cNvSpPr/>
            <p:nvPr>
              <p:custDataLst>
                <p:tags r:id="rId8"/>
              </p:custDataLst>
            </p:nvPr>
          </p:nvSpPr>
          <p:spPr>
            <a:xfrm rot="18900000">
              <a:off x="6640883" y="3533026"/>
              <a:ext cx="5263253" cy="745067"/>
            </a:xfrm>
            <a:custGeom>
              <a:avLst/>
              <a:gdLst>
                <a:gd name="connsiteX0" fmla="*/ 5263253 w 5263253"/>
                <a:gd name="connsiteY0" fmla="*/ 0 h 745067"/>
                <a:gd name="connsiteX1" fmla="*/ 4890719 w 5263253"/>
                <a:gd name="connsiteY1" fmla="*/ 372534 h 745067"/>
                <a:gd name="connsiteX2" fmla="*/ 5263253 w 5263253"/>
                <a:gd name="connsiteY2" fmla="*/ 745067 h 745067"/>
                <a:gd name="connsiteX3" fmla="*/ 745067 w 5263253"/>
                <a:gd name="connsiteY3" fmla="*/ 745067 h 745067"/>
                <a:gd name="connsiteX4" fmla="*/ 0 w 5263253"/>
                <a:gd name="connsiteY4" fmla="*/ 0 h 7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3253" h="745067">
                  <a:moveTo>
                    <a:pt x="5263253" y="0"/>
                  </a:moveTo>
                  <a:lnTo>
                    <a:pt x="4890719" y="372534"/>
                  </a:lnTo>
                  <a:lnTo>
                    <a:pt x="5263253" y="745067"/>
                  </a:lnTo>
                  <a:lnTo>
                    <a:pt x="745067" y="7450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B07A"/>
            </a:solidFill>
          </p:spPr>
          <p:txBody>
            <a:bodyPr rot="0" spcFirstLastPara="0" vertOverflow="overflow" horzOverflow="overflow" vert="horz" wrap="square" lIns="360000" tIns="45720" rIns="360000" bIns="4572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zh-CN" altLang="en-US" sz="2400" b="1" kern="0" spc="15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数组的简单应用</a:t>
              </a:r>
            </a:p>
          </p:txBody>
        </p:sp>
        <p:sp>
          <p:nvSpPr>
            <p:cNvPr id="24" name="任意多边形 23"/>
            <p:cNvSpPr/>
            <p:nvPr>
              <p:custDataLst>
                <p:tags r:id="rId9"/>
              </p:custDataLst>
            </p:nvPr>
          </p:nvSpPr>
          <p:spPr>
            <a:xfrm>
              <a:off x="10901361" y="1749867"/>
              <a:ext cx="526842" cy="526843"/>
            </a:xfrm>
            <a:custGeom>
              <a:avLst/>
              <a:gdLst>
                <a:gd name="connsiteX0" fmla="*/ 0 w 526842"/>
                <a:gd name="connsiteY0" fmla="*/ 0 h 526843"/>
                <a:gd name="connsiteX1" fmla="*/ 526842 w 526842"/>
                <a:gd name="connsiteY1" fmla="*/ 1 h 526843"/>
                <a:gd name="connsiteX2" fmla="*/ 526842 w 526842"/>
                <a:gd name="connsiteY2" fmla="*/ 526842 h 526843"/>
                <a:gd name="connsiteX3" fmla="*/ 0 w 526842"/>
                <a:gd name="connsiteY3" fmla="*/ 526843 h 52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842" h="526843">
                  <a:moveTo>
                    <a:pt x="0" y="0"/>
                  </a:moveTo>
                  <a:lnTo>
                    <a:pt x="526842" y="1"/>
                  </a:lnTo>
                  <a:lnTo>
                    <a:pt x="526842" y="526842"/>
                  </a:lnTo>
                  <a:lnTo>
                    <a:pt x="0" y="526843"/>
                  </a:lnTo>
                  <a:close/>
                </a:path>
              </a:pathLst>
            </a:custGeom>
            <a:solidFill>
              <a:srgbClr val="E6B07A">
                <a:lumMod val="40000"/>
                <a:lumOff val="60000"/>
              </a:srgbClr>
            </a:solidFill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ctr"/>
              <a:r>
                <a:rPr lang="en-US" altLang="zh-CN" sz="2400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53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48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05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96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57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5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44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48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53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094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9257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967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05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61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4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4046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446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488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531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657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615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0049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484251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5147310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l"/>
            <a:r>
              <a:rPr lang="zh-CN" altLang="en-US" sz="36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一维数组的定义与引用</a:t>
            </a:r>
            <a:endParaRPr lang="zh-CN" altLang="en-US" sz="36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30898" y="2397443"/>
            <a:ext cx="1519238" cy="70643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4000" b="1" i="1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charset="0"/>
                <a:ea typeface="华文琥珀" panose="02010800040101010101" charset="-122"/>
                <a:cs typeface="Arial Rounded MT Bold" panose="020F0704030504030204" charset="0"/>
                <a:sym typeface="+mn-ea"/>
              </a:rPr>
              <a:t>Note:</a:t>
            </a:r>
            <a:endParaRPr lang="zh-CN" altLang="en-US" sz="4000" b="1" i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charset="0"/>
              <a:ea typeface="华文琥珀" panose="02010800040101010101" charset="-122"/>
              <a:cs typeface="Arial Rounded MT Bold" panose="020F0704030504030204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1525" y="1424940"/>
            <a:ext cx="3271520" cy="583565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lvl="1" indent="0" algn="l" eaLnBrk="0" hangingPunct="0">
              <a:spcBef>
                <a:spcPct val="20000"/>
              </a:spcBef>
              <a:buNone/>
            </a:pPr>
            <a:r>
              <a:rPr lang="zh-CN" altLang="en-US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如：</a:t>
            </a:r>
            <a:r>
              <a:rPr lang="en-US" altLang="zh-CN" sz="32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int  a[10];</a:t>
            </a:r>
            <a:endParaRPr lang="en-US" altLang="zh-CN" sz="3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" name="表格 14"/>
          <p:cNvGraphicFramePr/>
          <p:nvPr>
            <p:custDataLst>
              <p:tags r:id="rId2"/>
            </p:custDataLst>
          </p:nvPr>
        </p:nvGraphicFramePr>
        <p:xfrm>
          <a:off x="4678045" y="1335405"/>
          <a:ext cx="6133465" cy="673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5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5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a[0]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a[1]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a[2]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a[8]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b="1"/>
                        <a:t>a[9]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76580" y="3184525"/>
            <a:ext cx="1060259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fontAlgn="auto">
              <a:lnSpc>
                <a:spcPct val="130000"/>
              </a:lnSpc>
              <a:buNone/>
            </a:pPr>
            <a:r>
              <a:rPr lang="en-US" altLang="zh-CN" sz="2600" b="1">
                <a:latin typeface="楷体" panose="02010609060101010101" charset="-122"/>
                <a:ea typeface="楷体" panose="02010609060101010101" charset="-122"/>
                <a:sym typeface="+mn-ea"/>
              </a:rPr>
              <a:t>(1)</a:t>
            </a:r>
            <a:r>
              <a:rPr lang="zh-CN" altLang="en-US" sz="2600" b="1">
                <a:latin typeface="楷体" panose="02010609060101010101" charset="-122"/>
                <a:ea typeface="楷体" panose="02010609060101010101" charset="-122"/>
                <a:sym typeface="+mn-ea"/>
              </a:rPr>
              <a:t>数组中各元素都属同一类型，数组大小要根据题目要求适当放大；</a:t>
            </a:r>
            <a:endParaRPr lang="zh-CN" altLang="en-US" sz="2600" b="1" strike="noStrike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600" b="1">
                <a:latin typeface="楷体" panose="02010609060101010101" charset="-122"/>
                <a:ea typeface="楷体" panose="02010609060101010101" charset="-122"/>
                <a:sym typeface="+mn-ea"/>
              </a:rPr>
              <a:t>(2)</a:t>
            </a:r>
            <a:r>
              <a:rPr lang="zh-CN" altLang="en-US" sz="2600" b="1">
                <a:latin typeface="楷体" panose="02010609060101010101" charset="-122"/>
                <a:ea typeface="楷体" panose="02010609060101010101" charset="-122"/>
                <a:sym typeface="+mn-ea"/>
              </a:rPr>
              <a:t>建议数组定义在主函数上方。</a:t>
            </a:r>
            <a:endParaRPr lang="zh-CN" altLang="en-US" sz="2600" b="1" strike="noStrike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600" b="1">
                <a:latin typeface="楷体" panose="02010609060101010101" charset="-122"/>
                <a:ea typeface="楷体" panose="02010609060101010101" charset="-122"/>
                <a:sym typeface="+mn-ea"/>
              </a:rPr>
              <a:t>(3)</a:t>
            </a:r>
            <a:r>
              <a:rPr lang="zh-CN" altLang="en-US" sz="2600" b="1">
                <a:latin typeface="楷体" panose="02010609060101010101" charset="-122"/>
                <a:ea typeface="楷体" panose="02010609060101010101" charset="-122"/>
                <a:sym typeface="+mn-ea"/>
              </a:rPr>
              <a:t>下标类型为整型，下标值从 </a:t>
            </a:r>
            <a:r>
              <a:rPr lang="en-US" altLang="zh-CN" sz="2600" b="1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0</a:t>
            </a:r>
            <a:r>
              <a:rPr lang="en-US" altLang="zh-CN" sz="2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2600" b="1">
                <a:latin typeface="楷体" panose="02010609060101010101" charset="-122"/>
                <a:ea typeface="楷体" panose="02010609060101010101" charset="-122"/>
                <a:sym typeface="+mn-ea"/>
              </a:rPr>
              <a:t>开始，下标最大值为</a:t>
            </a:r>
            <a:r>
              <a:rPr lang="en-US" altLang="zh-CN" sz="2600" b="1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(</a:t>
            </a:r>
            <a:r>
              <a:rPr lang="zh-CN" altLang="en-US" sz="2600" b="1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数组长度</a:t>
            </a:r>
            <a:r>
              <a:rPr lang="en-US" altLang="zh-CN" sz="2600" b="1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-1)</a:t>
            </a:r>
            <a:r>
              <a:rPr lang="zh-CN" altLang="en-US" sz="2600" b="1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26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2600" b="1">
                <a:latin typeface="楷体" panose="02010609060101010101" charset="-122"/>
                <a:ea typeface="楷体" panose="02010609060101010101" charset="-122"/>
                <a:sym typeface="+mn-ea"/>
              </a:rPr>
              <a:t>(4)</a:t>
            </a:r>
            <a:r>
              <a:rPr lang="zh-CN" altLang="en-US" sz="26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如果下标超界，</a:t>
            </a:r>
            <a:r>
              <a:rPr lang="en-US" altLang="zh-CN" sz="26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C++</a:t>
            </a:r>
            <a:r>
              <a:rPr lang="zh-CN" altLang="en-US" sz="26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能通过编译，检测不出越界问题，所以使用数组下标时防止越界。</a:t>
            </a:r>
            <a:endParaRPr lang="zh-CN" altLang="en-US" sz="2600" b="1" strike="noStrike" noProof="1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3858895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686175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l"/>
            <a:r>
              <a:rPr lang="zh-CN" altLang="en-US" sz="36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一维数组的存储</a:t>
            </a:r>
            <a:endParaRPr lang="zh-CN" altLang="en-US" sz="36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</a:endParaRPr>
          </a:p>
        </p:txBody>
      </p:sp>
      <p:sp>
        <p:nvSpPr>
          <p:cNvPr id="28" name="文本框 7"/>
          <p:cNvSpPr txBox="1"/>
          <p:nvPr/>
        </p:nvSpPr>
        <p:spPr>
          <a:xfrm>
            <a:off x="600710" y="1114425"/>
            <a:ext cx="80156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   </a:t>
            </a:r>
            <a:r>
              <a:rPr 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数组在计算机内存单元中是连续存储的</a:t>
            </a:r>
            <a:endParaRPr lang="zh-CN" altLang="en-US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72235" y="1797050"/>
            <a:ext cx="36969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/>
              <a:t>如：</a:t>
            </a:r>
            <a:r>
              <a:rPr lang="en-US" altLang="zh-CN" sz="3200" b="1"/>
              <a:t>int a[10];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617220" y="2602865"/>
          <a:ext cx="9991725" cy="184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9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84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9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/>
                        <a:t>下  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2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/>
                        <a:t>数组元素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a[0]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a[1]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a[2]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a[8]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400" b="1"/>
                        <a:t>a[9]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b="1"/>
                        <a:t>地  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379345" y="3923030"/>
            <a:ext cx="947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162935" y="3923030"/>
            <a:ext cx="1224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SS+4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450080" y="3923030"/>
            <a:ext cx="1224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SS+8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059420" y="3923030"/>
            <a:ext cx="1426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SS+32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297035" y="3903980"/>
            <a:ext cx="1426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SS+36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17220" y="4589145"/>
            <a:ext cx="9384030" cy="105029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数组的存储空间大小</a:t>
            </a:r>
            <a:r>
              <a:rPr lang="en-US" altLang="zh-CN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=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数组元素个数</a:t>
            </a:r>
            <a:r>
              <a:rPr lang="en-US" altLang="zh-CN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*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单个数组元素所占字节数</a:t>
            </a:r>
          </a:p>
          <a:p>
            <a:pPr algn="l">
              <a:lnSpc>
                <a:spcPct val="130000"/>
              </a:lnSpc>
            </a:pP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可以用函数</a:t>
            </a:r>
            <a:r>
              <a:rPr lang="en-US" altLang="zh-CN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sizeof(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数组名）直接求出。</a:t>
            </a:r>
            <a:endParaRPr lang="en-US" altLang="zh-CN" sz="2400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/>
      <p:bldP spid="13" grpId="0"/>
      <p:bldP spid="14" grpId="0"/>
      <p:bldP spid="15" grpId="0"/>
      <p:bldP spid="16" grpId="0"/>
      <p:bldP spid="17" grpId="0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对角的矩形 4"/>
          <p:cNvSpPr/>
          <p:nvPr/>
        </p:nvSpPr>
        <p:spPr>
          <a:xfrm>
            <a:off x="226695" y="207010"/>
            <a:ext cx="3983990" cy="63754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697" name="标题 198657"/>
          <p:cNvSpPr>
            <a:spLocks noGrp="1"/>
          </p:cNvSpPr>
          <p:nvPr>
            <p:ph type="title"/>
          </p:nvPr>
        </p:nvSpPr>
        <p:spPr>
          <a:xfrm>
            <a:off x="400050" y="267335"/>
            <a:ext cx="3924300" cy="603250"/>
          </a:xfrm>
        </p:spPr>
        <p:txBody>
          <a:bodyPr vert="horz" lIns="91440" tIns="45720" rIns="91440" bIns="45720" anchor="ctr">
            <a:noAutofit/>
          </a:bodyPr>
          <a:lstStyle/>
          <a:p>
            <a:pPr algn="l"/>
            <a:r>
              <a:rPr lang="zh-CN" altLang="en-US" sz="3600" b="0" spc="0">
                <a:solidFill>
                  <a:schemeClr val="bg1"/>
                </a:solidFill>
                <a:latin typeface="方正大魏体简体" panose="02000000000000000000" charset="-122"/>
                <a:ea typeface="方正大魏体简体" panose="02000000000000000000" charset="-122"/>
                <a:cs typeface="方正大魏体简体" panose="02000000000000000000" charset="-122"/>
              </a:rPr>
              <a:t>一维数组的初始化</a:t>
            </a:r>
            <a:endParaRPr lang="zh-CN" altLang="en-US" sz="3600" b="0" spc="0" dirty="0">
              <a:solidFill>
                <a:schemeClr val="bg1"/>
              </a:solidFill>
              <a:latin typeface="方正大魏体简体" panose="02000000000000000000" charset="-122"/>
              <a:ea typeface="方正大魏体简体" panose="02000000000000000000" charset="-122"/>
              <a:cs typeface="方正大魏体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6910" y="1173480"/>
            <a:ext cx="99015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800" b="1">
                <a:latin typeface="宋体" panose="02010600030101010101" pitchFamily="2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800" b="1">
                <a:latin typeface="宋体" panose="02010600030101010101" pitchFamily="2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、定义数组时赋值：</a:t>
            </a: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</a:rPr>
              <a:t>在编译阶段使数组得到初值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705485" y="1997710"/>
          <a:ext cx="10400665" cy="299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8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1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0"/>
                        <a:t>语  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0"/>
                        <a:t>作  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int a[105];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8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int b[5]={1,2,3,4,5};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8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int c[5]={1,2,3};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8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/>
                        <a:t>int d[5]={0};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zh-CN" altLang="en-US" sz="28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058285" y="2713355"/>
            <a:ext cx="6525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C00000"/>
                </a:solidFill>
              </a:rPr>
              <a:t>如果该语句在主函数前定义，则数组</a:t>
            </a:r>
            <a:r>
              <a:rPr lang="en-US" altLang="zh-CN" sz="2000" b="1">
                <a:solidFill>
                  <a:srgbClr val="C00000"/>
                </a:solidFill>
              </a:rPr>
              <a:t>a</a:t>
            </a:r>
            <a:r>
              <a:rPr lang="zh-CN" altLang="en-US" sz="2000" b="1">
                <a:solidFill>
                  <a:srgbClr val="C00000"/>
                </a:solidFill>
              </a:rPr>
              <a:t>所有元素赋值为</a:t>
            </a:r>
            <a:r>
              <a:rPr lang="en-US" altLang="zh-CN" sz="2000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88130" y="3226435"/>
            <a:ext cx="6525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b[0]</a:t>
            </a:r>
            <a:r>
              <a:rPr lang="zh-CN" altLang="en-US" sz="2000" b="1">
                <a:solidFill>
                  <a:srgbClr val="C00000"/>
                </a:solidFill>
              </a:rPr>
              <a:t>、</a:t>
            </a:r>
            <a:r>
              <a:rPr lang="en-US" sz="2000" b="1">
                <a:solidFill>
                  <a:srgbClr val="C00000"/>
                </a:solidFill>
              </a:rPr>
              <a:t>b[1]</a:t>
            </a:r>
            <a:r>
              <a:rPr lang="zh-CN" altLang="en-US" sz="2000" b="1">
                <a:solidFill>
                  <a:srgbClr val="C00000"/>
                </a:solidFill>
              </a:rPr>
              <a:t>、</a:t>
            </a:r>
            <a:r>
              <a:rPr lang="en-US" sz="2000" b="1">
                <a:solidFill>
                  <a:srgbClr val="C00000"/>
                </a:solidFill>
              </a:rPr>
              <a:t>b[2]</a:t>
            </a:r>
            <a:r>
              <a:rPr lang="zh-CN" altLang="en-US" sz="2000" b="1">
                <a:solidFill>
                  <a:srgbClr val="C00000"/>
                </a:solidFill>
              </a:rPr>
              <a:t>、</a:t>
            </a:r>
            <a:r>
              <a:rPr lang="en-US" altLang="zh-CN" sz="2000" b="1">
                <a:solidFill>
                  <a:srgbClr val="C00000"/>
                </a:solidFill>
              </a:rPr>
              <a:t>b[3]</a:t>
            </a:r>
            <a:r>
              <a:rPr lang="zh-CN" altLang="en-US" sz="2000" b="1">
                <a:solidFill>
                  <a:srgbClr val="C00000"/>
                </a:solidFill>
              </a:rPr>
              <a:t>、</a:t>
            </a:r>
            <a:r>
              <a:rPr lang="en-US" altLang="zh-CN" sz="2000" b="1">
                <a:solidFill>
                  <a:srgbClr val="C00000"/>
                </a:solidFill>
              </a:rPr>
              <a:t>b[4]</a:t>
            </a:r>
            <a:r>
              <a:rPr lang="zh-CN" altLang="en-US" sz="2000" b="1">
                <a:solidFill>
                  <a:srgbClr val="C00000"/>
                </a:solidFill>
              </a:rPr>
              <a:t>分别赋值为</a:t>
            </a:r>
            <a:r>
              <a:rPr lang="en-US" altLang="zh-CN" sz="2000" b="1">
                <a:solidFill>
                  <a:srgbClr val="C00000"/>
                </a:solidFill>
              </a:rPr>
              <a:t>1</a:t>
            </a:r>
            <a:r>
              <a:rPr lang="zh-CN" altLang="en-US" sz="2000" b="1">
                <a:solidFill>
                  <a:srgbClr val="C00000"/>
                </a:solidFill>
              </a:rPr>
              <a:t>、</a:t>
            </a:r>
            <a:r>
              <a:rPr lang="en-US" altLang="zh-CN" sz="2000" b="1">
                <a:solidFill>
                  <a:srgbClr val="C00000"/>
                </a:solidFill>
              </a:rPr>
              <a:t>2</a:t>
            </a:r>
            <a:r>
              <a:rPr lang="zh-CN" altLang="en-US" sz="2000" b="1">
                <a:solidFill>
                  <a:srgbClr val="C00000"/>
                </a:solidFill>
              </a:rPr>
              <a:t>、</a:t>
            </a:r>
            <a:r>
              <a:rPr lang="en-US" altLang="zh-CN" sz="2000" b="1">
                <a:solidFill>
                  <a:srgbClr val="C00000"/>
                </a:solidFill>
              </a:rPr>
              <a:t>3</a:t>
            </a:r>
            <a:r>
              <a:rPr lang="zh-CN" altLang="en-US" sz="2000" b="1">
                <a:solidFill>
                  <a:srgbClr val="C00000"/>
                </a:solidFill>
              </a:rPr>
              <a:t>、</a:t>
            </a:r>
            <a:r>
              <a:rPr lang="en-US" altLang="zh-CN" sz="2000" b="1">
                <a:solidFill>
                  <a:srgbClr val="C00000"/>
                </a:solidFill>
              </a:rPr>
              <a:t>4</a:t>
            </a:r>
            <a:r>
              <a:rPr lang="zh-CN" altLang="en-US" sz="2000" b="1">
                <a:solidFill>
                  <a:srgbClr val="C00000"/>
                </a:solidFill>
              </a:rPr>
              <a:t>、</a:t>
            </a:r>
            <a:r>
              <a:rPr lang="en-US" altLang="zh-CN" sz="2000" b="1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94480" y="3799840"/>
            <a:ext cx="65252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c[0]</a:t>
            </a:r>
            <a:r>
              <a:rPr lang="zh-CN" altLang="en-US" sz="2000" b="1">
                <a:solidFill>
                  <a:srgbClr val="C00000"/>
                </a:solidFill>
              </a:rPr>
              <a:t>、</a:t>
            </a:r>
            <a:r>
              <a:rPr lang="en-US" sz="2000" b="1">
                <a:solidFill>
                  <a:srgbClr val="C00000"/>
                </a:solidFill>
              </a:rPr>
              <a:t>c[1]</a:t>
            </a:r>
            <a:r>
              <a:rPr lang="zh-CN" altLang="en-US" sz="2000" b="1">
                <a:solidFill>
                  <a:srgbClr val="C00000"/>
                </a:solidFill>
              </a:rPr>
              <a:t>、</a:t>
            </a:r>
            <a:r>
              <a:rPr lang="en-US" sz="2000" b="1">
                <a:solidFill>
                  <a:srgbClr val="C00000"/>
                </a:solidFill>
              </a:rPr>
              <a:t>c[2]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分别赋值为</a:t>
            </a:r>
            <a:r>
              <a:rPr lang="en-US" altLang="zh-CN" sz="2000" b="1">
                <a:solidFill>
                  <a:srgbClr val="C00000"/>
                </a:solidFill>
                <a:sym typeface="+mn-ea"/>
              </a:rPr>
              <a:t>1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、</a:t>
            </a:r>
            <a:r>
              <a:rPr lang="en-US" altLang="zh-CN" sz="2000" b="1">
                <a:solidFill>
                  <a:srgbClr val="C00000"/>
                </a:solidFill>
                <a:sym typeface="+mn-ea"/>
              </a:rPr>
              <a:t>2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、</a:t>
            </a:r>
            <a:r>
              <a:rPr lang="en-US" altLang="zh-CN" sz="2000" b="1">
                <a:solidFill>
                  <a:srgbClr val="C00000"/>
                </a:solidFill>
                <a:sym typeface="+mn-ea"/>
              </a:rPr>
              <a:t>3,</a:t>
            </a:r>
            <a:r>
              <a:rPr lang="zh-CN" altLang="en-US" sz="2000" b="1">
                <a:solidFill>
                  <a:srgbClr val="C00000"/>
                </a:solidFill>
                <a:sym typeface="+mn-ea"/>
              </a:rPr>
              <a:t>其它数组元素值为</a:t>
            </a:r>
            <a:r>
              <a:rPr lang="en-US" altLang="zh-CN" sz="2000" b="1">
                <a:solidFill>
                  <a:srgbClr val="C00000"/>
                </a:solidFill>
                <a:sym typeface="+mn-ea"/>
              </a:rPr>
              <a:t>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94480" y="4415155"/>
            <a:ext cx="3924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>
                <a:solidFill>
                  <a:srgbClr val="C00000"/>
                </a:solidFill>
              </a:rPr>
              <a:t>将数组</a:t>
            </a:r>
            <a:r>
              <a:rPr lang="en-US" altLang="zh-CN" sz="2000" b="1">
                <a:solidFill>
                  <a:srgbClr val="C00000"/>
                </a:solidFill>
              </a:rPr>
              <a:t>d</a:t>
            </a:r>
            <a:r>
              <a:rPr lang="zh-CN" altLang="en-US" sz="2000" b="1">
                <a:solidFill>
                  <a:srgbClr val="C00000"/>
                </a:solidFill>
              </a:rPr>
              <a:t>中所有元素赋值为</a:t>
            </a:r>
            <a:r>
              <a:rPr lang="en-US" altLang="zh-CN" sz="2000" b="1">
                <a:solidFill>
                  <a:srgbClr val="C00000"/>
                </a:solidFill>
              </a:rPr>
              <a:t>0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5b8ab80-11a2-4580-9f96-dcc264505701}"/>
  <p:tag name="TABLE_ENDDRAG_ORIGIN_RECT" val="462*125"/>
  <p:tag name="TABLE_ENDDRAG_RECT" val="402*140*462*12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5b8ab80-11a2-4580-9f96-dcc264505701}"/>
  <p:tag name="TABLE_ENDDRAG_ORIGIN_RECT" val="462*125"/>
  <p:tag name="TABLE_ENDDRAG_RECT" val="402*140*462*12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785_6*i*1"/>
  <p:tag name="KSO_WM_TEMPLATE_CATEGORY" val="diagram"/>
  <p:tag name="KSO_WM_TEMPLATE_INDEX" val="785"/>
  <p:tag name="KSO_WM_UNIT_LAYERLEVEL" val="1"/>
  <p:tag name="KSO_WM_TAG_VERSION" val="1.0"/>
  <p:tag name="KSO_WM_BEAUTIFY_FLAG" val="#wm#"/>
  <p:tag name="KSO_WM_SLIDE_ANIMATION_ID" val="311059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6"/>
  <p:tag name="KSO_WM_UNIT_ID" val="diagram785_6*i*6"/>
  <p:tag name="KSO_WM_TEMPLATE_CATEGORY" val="diagram"/>
  <p:tag name="KSO_WM_TEMPLATE_INDEX" val="785"/>
  <p:tag name="KSO_WM_UNIT_LAYERLEVEL" val="1"/>
  <p:tag name="KSO_WM_TAG_VERSION" val="1.0"/>
  <p:tag name="KSO_WM_BEAUTIFY_FLAG" val="#wm#"/>
  <p:tag name="KSO_WM_SLIDE_ANIMATION_ID" val="311059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diagram785_6*i*2"/>
  <p:tag name="KSO_WM_TEMPLATE_CATEGORY" val="diagram"/>
  <p:tag name="KSO_WM_TEMPLATE_INDEX" val="785"/>
  <p:tag name="KSO_WM_UNIT_LAYERLEVEL" val="1"/>
  <p:tag name="KSO_WM_TAG_VERSION" val="1.0"/>
  <p:tag name="KSO_WM_BEAUTIFY_FLAG" val="#wm#"/>
  <p:tag name="KSO_WM_SLIDE_ANIMATION_ID" val="311059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diagram785_6*i*3"/>
  <p:tag name="KSO_WM_TEMPLATE_CATEGORY" val="diagram"/>
  <p:tag name="KSO_WM_TEMPLATE_INDEX" val="785"/>
  <p:tag name="KSO_WM_UNIT_LAYERLEVEL" val="1"/>
  <p:tag name="KSO_WM_TAG_VERSION" val="1.0"/>
  <p:tag name="KSO_WM_BEAUTIFY_FLAG" val="#wm#"/>
  <p:tag name="KSO_WM_SLIDE_ANIMATION_ID" val="311059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diagram785_6*i*4"/>
  <p:tag name="KSO_WM_TEMPLATE_CATEGORY" val="diagram"/>
  <p:tag name="KSO_WM_TEMPLATE_INDEX" val="785"/>
  <p:tag name="KSO_WM_UNIT_LAYERLEVEL" val="1"/>
  <p:tag name="KSO_WM_TAG_VERSION" val="1.0"/>
  <p:tag name="KSO_WM_BEAUTIFY_FLAG" val="#wm#"/>
  <p:tag name="KSO_WM_SLIDE_ANIMATION_ID" val="311059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785_6*i*5"/>
  <p:tag name="KSO_WM_TEMPLATE_CATEGORY" val="diagram"/>
  <p:tag name="KSO_WM_TEMPLATE_INDEX" val="785"/>
  <p:tag name="KSO_WM_UNIT_LAYERLEVEL" val="1"/>
  <p:tag name="KSO_WM_TAG_VERSION" val="1.0"/>
  <p:tag name="KSO_WM_BEAUTIFY_FLAG" val="#wm#"/>
  <p:tag name="KSO_WM_SLIDE_ANIMATION_ID" val="311059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785_6*l_h_f*1_6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PRESET_TEXT" val="单击此处添加正文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785_6*l_h_i*1_6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785_6*l_h_f*1_5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PRESET_TEXT" val="单击此处添加正文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785_6*l_h_i*1_5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785_6*l_h_f*1_4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PRESET_TEXT" val="单击此处添加正文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785_6*l_h_i*1_4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85_6*l_h_f*1_3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PRESET_TEXT" val="单击此处添加正文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85_6*l_h_i*1_3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785_6*l_h_f*1_2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PRESET_TEXT" val="单击此处添加正文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785_6*l_h_i*1_2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785_6*l_h_f*1_1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PRESET_TEXT" val="单击此处添加正文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785_6*l_h_i*1_1_1"/>
  <p:tag name="KSO_WM_TEMPLATE_CATEGORY" val="diagram"/>
  <p:tag name="KSO_WM_TEMPLATE_INDEX" val="78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7bdad27-0ef4-4688-bf7d-eb2962bdc8cc}"/>
  <p:tag name="TABLE_ENDDRAG_ORIGIN_RECT" val="786*145"/>
  <p:tag name="TABLE_ENDDRAG_RECT" val="48*245*786*14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7bdad27-0ef4-4688-bf7d-eb2962bdc8cc}"/>
  <p:tag name="TABLE_ENDDRAG_ORIGIN_RECT" val="786*145"/>
  <p:tag name="TABLE_ENDDRAG_RECT" val="48*245*786*14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7bdad27-0ef4-4688-bf7d-eb2962bdc8cc}"/>
  <p:tag name="TABLE_ENDDRAG_ORIGIN_RECT" val="786*145"/>
  <p:tag name="TABLE_ENDDRAG_RECT" val="48*245*786*14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12eb668-cd68-4a2c-bead-cba617d4e57b}"/>
  <p:tag name="TABLE_ENDDRAG_ORIGIN_RECT" val="818*282"/>
  <p:tag name="TABLE_ENDDRAG_RECT" val="69*146*818*28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b5a2fe0-a9fa-4ec0-8e92-9267452fa741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b5a2fe0-a9fa-4ec0-8e92-9267452fa741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b5a2fe0-a9fa-4ec0-8e92-9267452fa741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b5a2fe0-a9fa-4ec0-8e92-9267452fa741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b5a2fe0-a9fa-4ec0-8e92-9267452fa741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b5a2fe0-a9fa-4ec0-8e92-9267452fa741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f89c5176-5f56-4644-8215-e04bcd8a3367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3e9929df-b423-417c-932b-d87bde0170b3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i"/>
  <p:tag name="KSO_WM_UNIT_INDEX" val="1_1"/>
  <p:tag name="KSO_WM_UNIT_ID" val="diagram789_5*n_i*1_1"/>
  <p:tag name="KSO_WM_UNIT_CLEAR" val="1"/>
  <p:tag name="KSO_WM_UNIT_LAYERLEVEL" val="1_1"/>
  <p:tag name="KSO_WM_DIAGRAM_GROUP_CODE" val="n1-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i"/>
  <p:tag name="KSO_WM_UNIT_INDEX" val="1_2"/>
  <p:tag name="KSO_WM_UNIT_ID" val="diagram789_5*n_i*1_2"/>
  <p:tag name="KSO_WM_UNIT_CLEAR" val="1"/>
  <p:tag name="KSO_WM_UNIT_LAYERLEVEL" val="1_1"/>
  <p:tag name="KSO_WM_DIAGRAM_GROUP_CODE" val="n1-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i"/>
  <p:tag name="KSO_WM_UNIT_INDEX" val="1_3"/>
  <p:tag name="KSO_WM_UNIT_ID" val="diagram789_5*n_i*1_3"/>
  <p:tag name="KSO_WM_UNIT_CLEAR" val="1"/>
  <p:tag name="KSO_WM_UNIT_LAYERLEVEL" val="1_1"/>
  <p:tag name="KSO_WM_DIAGRAM_GROUP_CODE" val="n1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h_f"/>
  <p:tag name="KSO_WM_UNIT_INDEX" val="1_1_1"/>
  <p:tag name="KSO_WM_UNIT_ID" val="diagram789_5*n_h_f*1_1_1"/>
  <p:tag name="KSO_WM_UNIT_CLEAR" val="1"/>
  <p:tag name="KSO_WM_UNIT_LAYERLEVEL" val="1_1_1"/>
  <p:tag name="KSO_WM_UNIT_VALUE" val="54"/>
  <p:tag name="KSO_WM_UNIT_HIGHLIGHT" val="0"/>
  <p:tag name="KSO_WM_UNIT_COMPATIBLE" val="0"/>
  <p:tag name="KSO_WM_UNIT_PRESET_TEXT_INDEX" val="4"/>
  <p:tag name="KSO_WM_UNIT_PRESET_TEXT_LEN" val="26"/>
  <p:tag name="KSO_WM_DIAGRAM_GROUP_CODE" val="n1-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h_f"/>
  <p:tag name="KSO_WM_UNIT_INDEX" val="1_2_2"/>
  <p:tag name="KSO_WM_UNIT_ID" val="diagram789_5*n_h_f*1_2_2"/>
  <p:tag name="KSO_WM_UNIT_CLEAR" val="1"/>
  <p:tag name="KSO_WM_UNIT_LAYERLEVEL" val="1_1_1"/>
  <p:tag name="KSO_WM_UNIT_VALUE" val="30"/>
  <p:tag name="KSO_WM_UNIT_HIGHLIGHT" val="0"/>
  <p:tag name="KSO_WM_UNIT_COMPATIBLE" val="0"/>
  <p:tag name="KSO_WM_DIAGRAM_GROUP_CODE" val="n1-1"/>
  <p:tag name="KSO_WM_UNIT_PRESET_TEXT" val="LOREM"/>
  <p:tag name="KSO_WM_UNIT_FILL_FORE_SCHEMECOLOR_INDEX" val="5"/>
  <p:tag name="KSO_WM_UNI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h_f"/>
  <p:tag name="KSO_WM_UNIT_INDEX" val="1_2_1"/>
  <p:tag name="KSO_WM_UNIT_ID" val="diagram789_5*n_h_f*1_2_1"/>
  <p:tag name="KSO_WM_UNIT_CLEAR" val="1"/>
  <p:tag name="KSO_WM_UNIT_LAYERLEVEL" val="1_1_1"/>
  <p:tag name="KSO_WM_UNIT_VALUE" val="25"/>
  <p:tag name="KSO_WM_UNIT_HIGHLIGHT" val="0"/>
  <p:tag name="KSO_WM_UNIT_COMPATIBLE" val="0"/>
  <p:tag name="KSO_WM_DIAGRAM_GROUP_CODE" val="n1-1"/>
  <p:tag name="KSO_WM_UNIT_PRESET_TEXT" val="LOREM"/>
  <p:tag name="KSO_WM_UNIT_FILL_FORE_SCHEMECOLOR_INDEX" val="6"/>
  <p:tag name="KSO_WM_UNI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1763a35-3993-4629-9213-611018a1b851}"/>
  <p:tag name="TABLE_ENDDRAG_ORIGIN_RECT" val="587*73"/>
  <p:tag name="TABLE_ENDDRAG_RECT" val="347*88*587*7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i"/>
  <p:tag name="KSO_WM_UNIT_INDEX" val="1_1"/>
  <p:tag name="KSO_WM_UNIT_ID" val="diagram789_5*n_i*1_1"/>
  <p:tag name="KSO_WM_UNIT_CLEAR" val="1"/>
  <p:tag name="KSO_WM_UNIT_LAYERLEVEL" val="1_1"/>
  <p:tag name="KSO_WM_DIAGRAM_GROUP_CODE" val="n1-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i"/>
  <p:tag name="KSO_WM_UNIT_INDEX" val="1_2"/>
  <p:tag name="KSO_WM_UNIT_ID" val="diagram789_5*n_i*1_2"/>
  <p:tag name="KSO_WM_UNIT_CLEAR" val="1"/>
  <p:tag name="KSO_WM_UNIT_LAYERLEVEL" val="1_1"/>
  <p:tag name="KSO_WM_DIAGRAM_GROUP_CODE" val="n1-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i"/>
  <p:tag name="KSO_WM_UNIT_INDEX" val="1_3"/>
  <p:tag name="KSO_WM_UNIT_ID" val="diagram789_5*n_i*1_3"/>
  <p:tag name="KSO_WM_UNIT_CLEAR" val="1"/>
  <p:tag name="KSO_WM_UNIT_LAYERLEVEL" val="1_1"/>
  <p:tag name="KSO_WM_DIAGRAM_GROUP_CODE" val="n1-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h_f"/>
  <p:tag name="KSO_WM_UNIT_INDEX" val="1_1_1"/>
  <p:tag name="KSO_WM_UNIT_ID" val="diagram789_5*n_h_f*1_1_1"/>
  <p:tag name="KSO_WM_UNIT_CLEAR" val="1"/>
  <p:tag name="KSO_WM_UNIT_LAYERLEVEL" val="1_1_1"/>
  <p:tag name="KSO_WM_UNIT_VALUE" val="54"/>
  <p:tag name="KSO_WM_UNIT_HIGHLIGHT" val="0"/>
  <p:tag name="KSO_WM_UNIT_COMPATIBLE" val="0"/>
  <p:tag name="KSO_WM_UNIT_PRESET_TEXT_INDEX" val="4"/>
  <p:tag name="KSO_WM_UNIT_PRESET_TEXT_LEN" val="26"/>
  <p:tag name="KSO_WM_DIAGRAM_GROUP_CODE" val="n1-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h_f"/>
  <p:tag name="KSO_WM_UNIT_INDEX" val="1_2_2"/>
  <p:tag name="KSO_WM_UNIT_ID" val="diagram789_5*n_h_f*1_2_2"/>
  <p:tag name="KSO_WM_UNIT_CLEAR" val="1"/>
  <p:tag name="KSO_WM_UNIT_LAYERLEVEL" val="1_1_1"/>
  <p:tag name="KSO_WM_UNIT_VALUE" val="30"/>
  <p:tag name="KSO_WM_UNIT_HIGHLIGHT" val="0"/>
  <p:tag name="KSO_WM_UNIT_COMPATIBLE" val="0"/>
  <p:tag name="KSO_WM_DIAGRAM_GROUP_CODE" val="n1-1"/>
  <p:tag name="KSO_WM_UNIT_PRESET_TEXT" val="LOREM"/>
  <p:tag name="KSO_WM_UNIT_FILL_FORE_SCHEMECOLOR_INDEX" val="5"/>
  <p:tag name="KSO_WM_UNI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h_f"/>
  <p:tag name="KSO_WM_UNIT_INDEX" val="1_2_1"/>
  <p:tag name="KSO_WM_UNIT_ID" val="diagram789_5*n_h_f*1_2_1"/>
  <p:tag name="KSO_WM_UNIT_CLEAR" val="1"/>
  <p:tag name="KSO_WM_UNIT_LAYERLEVEL" val="1_1_1"/>
  <p:tag name="KSO_WM_UNIT_VALUE" val="25"/>
  <p:tag name="KSO_WM_UNIT_HIGHLIGHT" val="0"/>
  <p:tag name="KSO_WM_UNIT_COMPATIBLE" val="0"/>
  <p:tag name="KSO_WM_DIAGRAM_GROUP_CODE" val="n1-1"/>
  <p:tag name="KSO_WM_UNIT_PRESET_TEXT" val="LOREM"/>
  <p:tag name="KSO_WM_UNIT_FILL_FORE_SCHEMECOLOR_INDEX" val="6"/>
  <p:tag name="KSO_WM_UNI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6526d8f-321a-4c78-9a25-764081550f62}"/>
  <p:tag name="TABLE_ENDDRAG_ORIGIN_RECT" val="434*181"/>
  <p:tag name="TABLE_ENDDRAG_RECT" val="385*237*434*18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i"/>
  <p:tag name="KSO_WM_UNIT_INDEX" val="1_1"/>
  <p:tag name="KSO_WM_UNIT_ID" val="diagram789_5*n_i*1_1"/>
  <p:tag name="KSO_WM_UNIT_CLEAR" val="1"/>
  <p:tag name="KSO_WM_UNIT_LAYERLEVEL" val="1_1"/>
  <p:tag name="KSO_WM_DIAGRAM_GROUP_CODE" val="n1-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i"/>
  <p:tag name="KSO_WM_UNIT_INDEX" val="1_2"/>
  <p:tag name="KSO_WM_UNIT_ID" val="diagram789_5*n_i*1_2"/>
  <p:tag name="KSO_WM_UNIT_CLEAR" val="1"/>
  <p:tag name="KSO_WM_UNIT_LAYERLEVEL" val="1_1"/>
  <p:tag name="KSO_WM_DIAGRAM_GROUP_CODE" val="n1-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i"/>
  <p:tag name="KSO_WM_UNIT_INDEX" val="1_3"/>
  <p:tag name="KSO_WM_UNIT_ID" val="diagram789_5*n_i*1_3"/>
  <p:tag name="KSO_WM_UNIT_CLEAR" val="1"/>
  <p:tag name="KSO_WM_UNIT_LAYERLEVEL" val="1_1"/>
  <p:tag name="KSO_WM_DIAGRAM_GROUP_CODE" val="n1-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h_f"/>
  <p:tag name="KSO_WM_UNIT_INDEX" val="1_1_1"/>
  <p:tag name="KSO_WM_UNIT_ID" val="diagram789_5*n_h_f*1_1_1"/>
  <p:tag name="KSO_WM_UNIT_CLEAR" val="1"/>
  <p:tag name="KSO_WM_UNIT_LAYERLEVEL" val="1_1_1"/>
  <p:tag name="KSO_WM_UNIT_VALUE" val="54"/>
  <p:tag name="KSO_WM_UNIT_HIGHLIGHT" val="0"/>
  <p:tag name="KSO_WM_UNIT_COMPATIBLE" val="0"/>
  <p:tag name="KSO_WM_UNIT_PRESET_TEXT_INDEX" val="4"/>
  <p:tag name="KSO_WM_UNIT_PRESET_TEXT_LEN" val="26"/>
  <p:tag name="KSO_WM_DIAGRAM_GROUP_CODE" val="n1-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h_f"/>
  <p:tag name="KSO_WM_UNIT_INDEX" val="1_2_2"/>
  <p:tag name="KSO_WM_UNIT_ID" val="diagram789_5*n_h_f*1_2_2"/>
  <p:tag name="KSO_WM_UNIT_CLEAR" val="1"/>
  <p:tag name="KSO_WM_UNIT_LAYERLEVEL" val="1_1_1"/>
  <p:tag name="KSO_WM_UNIT_VALUE" val="30"/>
  <p:tag name="KSO_WM_UNIT_HIGHLIGHT" val="0"/>
  <p:tag name="KSO_WM_UNIT_COMPATIBLE" val="0"/>
  <p:tag name="KSO_WM_DIAGRAM_GROUP_CODE" val="n1-1"/>
  <p:tag name="KSO_WM_UNIT_PRESET_TEXT" val="LOREM"/>
  <p:tag name="KSO_WM_UNIT_FILL_FORE_SCHEMECOLOR_INDEX" val="5"/>
  <p:tag name="KSO_WM_UNI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h_f"/>
  <p:tag name="KSO_WM_UNIT_INDEX" val="1_2_1"/>
  <p:tag name="KSO_WM_UNIT_ID" val="diagram789_5*n_h_f*1_2_1"/>
  <p:tag name="KSO_WM_UNIT_CLEAR" val="1"/>
  <p:tag name="KSO_WM_UNIT_LAYERLEVEL" val="1_1_1"/>
  <p:tag name="KSO_WM_UNIT_VALUE" val="25"/>
  <p:tag name="KSO_WM_UNIT_HIGHLIGHT" val="0"/>
  <p:tag name="KSO_WM_UNIT_COMPATIBLE" val="0"/>
  <p:tag name="KSO_WM_DIAGRAM_GROUP_CODE" val="n1-1"/>
  <p:tag name="KSO_WM_UNIT_PRESET_TEXT" val="LOREM"/>
  <p:tag name="KSO_WM_UNIT_FILL_FORE_SCHEMECOLOR_INDEX" val="6"/>
  <p:tag name="KSO_WM_UNI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i"/>
  <p:tag name="KSO_WM_UNIT_INDEX" val="1_3"/>
  <p:tag name="KSO_WM_UNIT_ID" val="diagram789_5*n_i*1_3"/>
  <p:tag name="KSO_WM_UNIT_CLEAR" val="1"/>
  <p:tag name="KSO_WM_UNIT_LAYERLEVEL" val="1_1"/>
  <p:tag name="KSO_WM_DIAGRAM_GROUP_CODE" val="n1-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789"/>
  <p:tag name="KSO_WM_UNIT_TYPE" val="n_h_f"/>
  <p:tag name="KSO_WM_UNIT_INDEX" val="1_1_1"/>
  <p:tag name="KSO_WM_UNIT_ID" val="diagram789_5*n_h_f*1_1_1"/>
  <p:tag name="KSO_WM_UNIT_CLEAR" val="1"/>
  <p:tag name="KSO_WM_UNIT_LAYERLEVEL" val="1_1_1"/>
  <p:tag name="KSO_WM_UNIT_VALUE" val="54"/>
  <p:tag name="KSO_WM_UNIT_HIGHLIGHT" val="0"/>
  <p:tag name="KSO_WM_UNIT_COMPATIBLE" val="0"/>
  <p:tag name="KSO_WM_UNIT_PRESET_TEXT_INDEX" val="4"/>
  <p:tag name="KSO_WM_UNIT_PRESET_TEXT_LEN" val="26"/>
  <p:tag name="KSO_WM_DIAGRAM_GROUP_CODE" val="n1-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6592</Words>
  <Application>Microsoft Macintosh PowerPoint</Application>
  <PresentationFormat>宽屏</PresentationFormat>
  <Paragraphs>1166</Paragraphs>
  <Slides>63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84" baseType="lpstr">
      <vt:lpstr>方正大黑简体</vt:lpstr>
      <vt:lpstr>Calibri</vt:lpstr>
      <vt:lpstr>字魂36号-正文宋楷</vt:lpstr>
      <vt:lpstr>Consolas</vt:lpstr>
      <vt:lpstr>Arial Rounded MT Bold</vt:lpstr>
      <vt:lpstr>Wingdings</vt:lpstr>
      <vt:lpstr>方正清刻本悦宋简体</vt:lpstr>
      <vt:lpstr>等线</vt:lpstr>
      <vt:lpstr>喵喵喵</vt:lpstr>
      <vt:lpstr>汉仪大黑简</vt:lpstr>
      <vt:lpstr>Franklin Gothic Medium</vt:lpstr>
      <vt:lpstr>叶根友刀锋黑草</vt:lpstr>
      <vt:lpstr>微软雅黑</vt:lpstr>
      <vt:lpstr>方正大魏体简体</vt:lpstr>
      <vt:lpstr>楷体</vt:lpstr>
      <vt:lpstr>黑体</vt:lpstr>
      <vt:lpstr>宋体</vt:lpstr>
      <vt:lpstr>Arial</vt:lpstr>
      <vt:lpstr>方正清楷 简</vt:lpstr>
      <vt:lpstr>Office 主题​​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一维数组的定义与引用</vt:lpstr>
      <vt:lpstr>一维数组的定义与引用</vt:lpstr>
      <vt:lpstr>一维数组的存储</vt:lpstr>
      <vt:lpstr>一维数组的初始化</vt:lpstr>
      <vt:lpstr>一维数组的赋值</vt:lpstr>
      <vt:lpstr>一维数组的赋值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数组的查询</vt:lpstr>
      <vt:lpstr>PowerPoint 演示文稿</vt:lpstr>
      <vt:lpstr>PowerPoint 演示文稿</vt:lpstr>
      <vt:lpstr>PowerPoint 演示文稿</vt:lpstr>
      <vt:lpstr>数组的统计</vt:lpstr>
      <vt:lpstr>数组的统计</vt:lpstr>
      <vt:lpstr>PowerPoint 演示文稿</vt:lpstr>
      <vt:lpstr>数组的统计</vt:lpstr>
      <vt:lpstr>PowerPoint 演示文稿</vt:lpstr>
      <vt:lpstr>数组的统计</vt:lpstr>
      <vt:lpstr>数组的统计</vt:lpstr>
      <vt:lpstr>数组的统计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数组的排序</vt:lpstr>
      <vt:lpstr>PowerPoint 演示文稿</vt:lpstr>
      <vt:lpstr>选择排序</vt:lpstr>
      <vt:lpstr>选择排序</vt:lpstr>
      <vt:lpstr>选择排序</vt:lpstr>
      <vt:lpstr>选择排序</vt:lpstr>
      <vt:lpstr>冒泡排序</vt:lpstr>
      <vt:lpstr>冒泡排序</vt:lpstr>
      <vt:lpstr>冒泡排序</vt:lpstr>
      <vt:lpstr>冒泡排序</vt:lpstr>
      <vt:lpstr>插入排序</vt:lpstr>
      <vt:lpstr>插入排序</vt:lpstr>
      <vt:lpstr>插入排序</vt:lpstr>
      <vt:lpstr>插入排序</vt:lpstr>
      <vt:lpstr>数组的排序</vt:lpstr>
      <vt:lpstr>数组的排序</vt:lpstr>
      <vt:lpstr>数组的排序</vt:lpstr>
      <vt:lpstr>数组的排序</vt:lpstr>
      <vt:lpstr>PowerPoint 演示文稿</vt:lpstr>
      <vt:lpstr>数组的应用</vt:lpstr>
      <vt:lpstr>数组的应用</vt:lpstr>
      <vt:lpstr>数组的应用</vt:lpstr>
      <vt:lpstr>数组的应用</vt:lpstr>
      <vt:lpstr>数组的应用</vt:lpstr>
      <vt:lpstr>数组的应用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365VIP</cp:lastModifiedBy>
  <cp:revision>203</cp:revision>
  <dcterms:created xsi:type="dcterms:W3CDTF">2019-06-19T02:08:00Z</dcterms:created>
  <dcterms:modified xsi:type="dcterms:W3CDTF">2023-07-13T00:04:29Z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  <property fmtid="{D5CDD505-2E9C-101B-9397-08002B2CF9AE}" pid="3" name="KSOSaveFontToCloudKey">
    <vt:lpwstr>929623424_btnclosed</vt:lpwstr>
  </property>
</Properties>
</file>